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4" r:id="rId3"/>
    <p:sldId id="265" r:id="rId4"/>
    <p:sldId id="257" r:id="rId5"/>
    <p:sldId id="283" r:id="rId6"/>
    <p:sldId id="284" r:id="rId7"/>
    <p:sldId id="282" r:id="rId8"/>
    <p:sldId id="258" r:id="rId9"/>
    <p:sldId id="259" r:id="rId10"/>
    <p:sldId id="260" r:id="rId11"/>
    <p:sldId id="276" r:id="rId12"/>
    <p:sldId id="261" r:id="rId13"/>
    <p:sldId id="266" r:id="rId14"/>
    <p:sldId id="262" r:id="rId15"/>
    <p:sldId id="263" r:id="rId16"/>
    <p:sldId id="267" r:id="rId17"/>
    <p:sldId id="275" r:id="rId18"/>
    <p:sldId id="268" r:id="rId19"/>
    <p:sldId id="269" r:id="rId20"/>
    <p:sldId id="270" r:id="rId21"/>
    <p:sldId id="277" r:id="rId22"/>
    <p:sldId id="271" r:id="rId23"/>
    <p:sldId id="272" r:id="rId24"/>
    <p:sldId id="273" r:id="rId25"/>
    <p:sldId id="274" r:id="rId26"/>
    <p:sldId id="279" r:id="rId27"/>
    <p:sldId id="286" r:id="rId28"/>
    <p:sldId id="285" r:id="rId29"/>
    <p:sldId id="287" r:id="rId30"/>
    <p:sldId id="288" r:id="rId31"/>
    <p:sldId id="290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8C097-9E9C-4E2B-9B71-EDA837D05382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F6C7C-606B-41BB-B1DF-9D974CAB1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46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F6C7C-606B-41BB-B1DF-9D974CAB13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9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areer.krasn.ru/ordinator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jpeg"/><Relationship Id="rId7" Type="http://schemas.openxmlformats.org/officeDocument/2006/relationships/hyperlink" Target="mailto:opo_impn@impn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abushkadedashka@mail.ru" TargetMode="External"/><Relationship Id="rId11" Type="http://schemas.openxmlformats.org/officeDocument/2006/relationships/hyperlink" Target="mailto:ninfo@impn.ru" TargetMode="External"/><Relationship Id="rId5" Type="http://schemas.openxmlformats.org/officeDocument/2006/relationships/hyperlink" Target="mailto:lat-an@mail.ru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140968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tx2"/>
                </a:solidFill>
              </a:rPr>
              <a:t>ПРИЕМНАЯ КАМПАНИЯ </a:t>
            </a:r>
            <a:r>
              <a:rPr lang="ru-RU" sz="4900" dirty="0" smtClean="0">
                <a:solidFill>
                  <a:schemeClr val="tx2"/>
                </a:solidFill>
              </a:rPr>
              <a:t/>
            </a:r>
            <a:br>
              <a:rPr lang="ru-RU" sz="4900" dirty="0" smtClean="0">
                <a:solidFill>
                  <a:schemeClr val="tx2"/>
                </a:solidFill>
              </a:rPr>
            </a:br>
            <a:r>
              <a:rPr lang="ru-RU" sz="4900" dirty="0" smtClean="0">
                <a:solidFill>
                  <a:schemeClr val="tx2"/>
                </a:solidFill>
              </a:rPr>
              <a:t>в ОРДИНАТУРУ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Научно-исследовательского-института медицинских проблем Севера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2024г.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39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260648"/>
            <a:ext cx="99371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31.08.02 анестезиология-реаниматология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000" b="1" dirty="0">
                <a:solidFill>
                  <a:srgbClr val="1F497D"/>
                </a:solidFill>
              </a:rPr>
              <a:t>Руководитель ординатуры </a:t>
            </a:r>
          </a:p>
          <a:p>
            <a:pPr marL="0" lvl="0" indent="0">
              <a:buNone/>
            </a:pPr>
            <a:r>
              <a:rPr lang="ru-RU" sz="2000" b="1" dirty="0" smtClean="0">
                <a:solidFill>
                  <a:srgbClr val="1F497D"/>
                </a:solidFill>
              </a:rPr>
              <a:t>д.м.н</a:t>
            </a:r>
            <a:r>
              <a:rPr lang="ru-RU" sz="2000" b="1" dirty="0">
                <a:solidFill>
                  <a:srgbClr val="1F497D"/>
                </a:solidFill>
              </a:rPr>
              <a:t>. </a:t>
            </a:r>
            <a:r>
              <a:rPr lang="ru-RU" sz="2000" b="1" dirty="0" err="1" smtClean="0">
                <a:solidFill>
                  <a:srgbClr val="1F497D"/>
                </a:solidFill>
              </a:rPr>
              <a:t>Грицан</a:t>
            </a:r>
            <a:r>
              <a:rPr lang="ru-RU" sz="2000" b="1" dirty="0" smtClean="0">
                <a:solidFill>
                  <a:srgbClr val="1F497D"/>
                </a:solidFill>
              </a:rPr>
              <a:t> Галина Викторовна</a:t>
            </a:r>
            <a:endParaRPr lang="ru-RU" sz="2000" b="1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1F497D"/>
                </a:solidFill>
              </a:rPr>
              <a:t>8(903)923-38-18</a:t>
            </a:r>
          </a:p>
          <a:p>
            <a:pPr marL="0" lvl="0" indent="0">
              <a:buNone/>
            </a:pPr>
            <a:endParaRPr lang="ru-RU" sz="1050" dirty="0" smtClean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Джураев</a:t>
            </a:r>
            <a:r>
              <a:rPr lang="ru-RU" sz="2000" dirty="0">
                <a:solidFill>
                  <a:srgbClr val="1F497D"/>
                </a:solidFill>
              </a:rPr>
              <a:t> Вали </a:t>
            </a:r>
            <a:r>
              <a:rPr lang="ru-RU" sz="2000" dirty="0" err="1">
                <a:solidFill>
                  <a:srgbClr val="1F497D"/>
                </a:solidFill>
              </a:rPr>
              <a:t>Абдумажидович</a:t>
            </a:r>
            <a:endParaRPr lang="ru-RU" sz="2000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Карнаухов Ярослав Игоревич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Каюмов</a:t>
            </a:r>
            <a:r>
              <a:rPr lang="ru-RU" sz="2000" dirty="0">
                <a:solidFill>
                  <a:srgbClr val="1F497D"/>
                </a:solidFill>
              </a:rPr>
              <a:t> </a:t>
            </a:r>
            <a:r>
              <a:rPr lang="ru-RU" sz="2000" dirty="0" err="1">
                <a:solidFill>
                  <a:srgbClr val="1F497D"/>
                </a:solidFill>
              </a:rPr>
              <a:t>Гайратджон</a:t>
            </a:r>
            <a:r>
              <a:rPr lang="ru-RU" sz="2000" dirty="0">
                <a:solidFill>
                  <a:srgbClr val="1F497D"/>
                </a:solidFill>
              </a:rPr>
              <a:t> </a:t>
            </a:r>
            <a:r>
              <a:rPr lang="ru-RU" sz="2000" dirty="0" err="1">
                <a:solidFill>
                  <a:srgbClr val="1F497D"/>
                </a:solidFill>
              </a:rPr>
              <a:t>Давлатджонович</a:t>
            </a:r>
            <a:endParaRPr lang="ru-RU" sz="2000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Мирзоев </a:t>
            </a:r>
            <a:r>
              <a:rPr lang="ru-RU" sz="2000" dirty="0" err="1">
                <a:solidFill>
                  <a:srgbClr val="1F497D"/>
                </a:solidFill>
              </a:rPr>
              <a:t>Сарварджон</a:t>
            </a:r>
            <a:r>
              <a:rPr lang="ru-RU" sz="2000" dirty="0">
                <a:solidFill>
                  <a:srgbClr val="1F497D"/>
                </a:solidFill>
              </a:rPr>
              <a:t> </a:t>
            </a:r>
            <a:r>
              <a:rPr lang="ru-RU" sz="2000" dirty="0" err="1">
                <a:solidFill>
                  <a:srgbClr val="1F497D"/>
                </a:solidFill>
              </a:rPr>
              <a:t>Зайнуддинович</a:t>
            </a:r>
            <a:endParaRPr lang="ru-RU" sz="2000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Мирасова</a:t>
            </a:r>
            <a:r>
              <a:rPr lang="ru-RU" sz="2000" dirty="0">
                <a:solidFill>
                  <a:srgbClr val="1F497D"/>
                </a:solidFill>
              </a:rPr>
              <a:t> Полина Сергеевна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Овсянникова Юлия Валентиновна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Чимий-оол</a:t>
            </a:r>
            <a:r>
              <a:rPr lang="ru-RU" sz="2000" dirty="0">
                <a:solidFill>
                  <a:srgbClr val="1F497D"/>
                </a:solidFill>
              </a:rPr>
              <a:t> Чингиз  Андреевич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Шефер</a:t>
            </a:r>
            <a:r>
              <a:rPr lang="ru-RU" sz="2000" dirty="0">
                <a:solidFill>
                  <a:srgbClr val="1F497D"/>
                </a:solidFill>
              </a:rPr>
              <a:t> Артём Андреевич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Эркулов</a:t>
            </a:r>
            <a:r>
              <a:rPr lang="ru-RU" sz="2000" dirty="0">
                <a:solidFill>
                  <a:srgbClr val="1F497D"/>
                </a:solidFill>
              </a:rPr>
              <a:t> </a:t>
            </a:r>
            <a:r>
              <a:rPr lang="ru-RU" sz="2000" dirty="0" err="1">
                <a:solidFill>
                  <a:srgbClr val="1F497D"/>
                </a:solidFill>
              </a:rPr>
              <a:t>Хуршед</a:t>
            </a:r>
            <a:r>
              <a:rPr lang="ru-RU" sz="2000" dirty="0">
                <a:solidFill>
                  <a:srgbClr val="1F497D"/>
                </a:solidFill>
              </a:rPr>
              <a:t> </a:t>
            </a:r>
            <a:r>
              <a:rPr lang="ru-RU" sz="2000" dirty="0" err="1">
                <a:solidFill>
                  <a:srgbClr val="1F497D"/>
                </a:solidFill>
              </a:rPr>
              <a:t>Мухаммадиевич</a:t>
            </a:r>
            <a:endParaRPr lang="ru-RU" sz="2000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endParaRPr lang="ru-RU" sz="2000" dirty="0">
              <a:solidFill>
                <a:srgbClr val="1F497D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D:\Desktop\ФИЦ_НИИ\сентябрь_2018\Девочка_сентябрь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906"/>
            <a:ext cx="481185" cy="4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288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31.08.10 судебно-медицинская экспертиза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000" b="1" dirty="0">
                <a:solidFill>
                  <a:srgbClr val="1F497D"/>
                </a:solidFill>
              </a:rPr>
              <a:t>Руководитель ординатуры </a:t>
            </a:r>
          </a:p>
          <a:p>
            <a:pPr marL="0" lvl="0" indent="0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Дуков Денис Владимирович</a:t>
            </a:r>
            <a:endParaRPr lang="ru-RU" sz="2000" b="1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8(902)940-88-19</a:t>
            </a:r>
          </a:p>
          <a:p>
            <a:pPr marL="0" lvl="0" indent="0"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ru-RU" sz="2000" dirty="0" err="1">
                <a:solidFill>
                  <a:schemeClr val="tx2"/>
                </a:solidFill>
              </a:rPr>
              <a:t>Джиоева</a:t>
            </a:r>
            <a:r>
              <a:rPr lang="ru-RU" sz="2000" dirty="0">
                <a:solidFill>
                  <a:schemeClr val="tx2"/>
                </a:solidFill>
              </a:rPr>
              <a:t> Виктория Робертовна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schemeClr val="tx2"/>
                </a:solidFill>
              </a:rPr>
              <a:t>Жаренко</a:t>
            </a:r>
            <a:r>
              <a:rPr lang="ru-RU" sz="2000" dirty="0">
                <a:solidFill>
                  <a:schemeClr val="tx2"/>
                </a:solidFill>
              </a:rPr>
              <a:t> Алексей Александрович</a:t>
            </a:r>
          </a:p>
          <a:p>
            <a:pPr marL="0" lvl="0" indent="0">
              <a:buNone/>
            </a:pPr>
            <a:endParaRPr lang="ru-RU" sz="20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D:\Desktop\ФИЦ_НИИ\сентябрь_2018\Девочка_сентябрь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906"/>
            <a:ext cx="481185" cy="4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11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31.08.11 ультразвуковая 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000" b="1" dirty="0">
                <a:solidFill>
                  <a:srgbClr val="1F497D"/>
                </a:solidFill>
              </a:rPr>
              <a:t>Руководитель ординатуры 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srgbClr val="1F497D"/>
                </a:solidFill>
              </a:rPr>
              <a:t>д.м.н. </a:t>
            </a:r>
            <a:r>
              <a:rPr lang="ru-RU" sz="2000" b="1" dirty="0" err="1" smtClean="0">
                <a:solidFill>
                  <a:srgbClr val="1F497D"/>
                </a:solidFill>
              </a:rPr>
              <a:t>Жестовская</a:t>
            </a:r>
            <a:r>
              <a:rPr lang="ru-RU" sz="2000" b="1" dirty="0" smtClean="0">
                <a:solidFill>
                  <a:srgbClr val="1F497D"/>
                </a:solidFill>
              </a:rPr>
              <a:t> </a:t>
            </a:r>
            <a:r>
              <a:rPr lang="ru-RU" sz="2000" b="1" dirty="0">
                <a:solidFill>
                  <a:srgbClr val="1F497D"/>
                </a:solidFill>
              </a:rPr>
              <a:t>С</a:t>
            </a:r>
            <a:r>
              <a:rPr lang="ru-RU" sz="2000" b="1" dirty="0" smtClean="0">
                <a:solidFill>
                  <a:srgbClr val="1F497D"/>
                </a:solidFill>
              </a:rPr>
              <a:t>ветлана Иванова</a:t>
            </a:r>
            <a:endParaRPr lang="ru-RU" sz="2000" b="1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8(913)535-09-92</a:t>
            </a:r>
          </a:p>
          <a:p>
            <a:pPr marL="0" lvl="0" indent="0"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chemeClr val="tx2"/>
                </a:solidFill>
              </a:rPr>
              <a:t>Кирпичева Владислава Владимировна</a:t>
            </a:r>
          </a:p>
          <a:p>
            <a:pPr marL="0" lvl="0" indent="0">
              <a:buNone/>
            </a:pPr>
            <a:r>
              <a:rPr lang="ru-RU" sz="2000" dirty="0">
                <a:solidFill>
                  <a:schemeClr val="tx2"/>
                </a:solidFill>
              </a:rPr>
              <a:t>Литвинова Валентина Сергеевна</a:t>
            </a:r>
          </a:p>
          <a:p>
            <a:pPr marL="0" lvl="0" indent="0">
              <a:buNone/>
            </a:pPr>
            <a:r>
              <a:rPr lang="ru-RU" sz="2000" dirty="0">
                <a:solidFill>
                  <a:schemeClr val="tx2"/>
                </a:solidFill>
              </a:rPr>
              <a:t>Нефедова Анна Евгеньевна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schemeClr val="tx2"/>
                </a:solidFill>
              </a:rPr>
              <a:t>Помазкин</a:t>
            </a:r>
            <a:r>
              <a:rPr lang="ru-RU" sz="2000" dirty="0">
                <a:solidFill>
                  <a:schemeClr val="tx2"/>
                </a:solidFill>
              </a:rPr>
              <a:t> Михаил Игоревич</a:t>
            </a:r>
          </a:p>
          <a:p>
            <a:pPr marL="0" lvl="0" indent="0">
              <a:buNone/>
            </a:pPr>
            <a:r>
              <a:rPr lang="ru-RU" sz="2000" dirty="0">
                <a:solidFill>
                  <a:schemeClr val="tx2"/>
                </a:solidFill>
              </a:rPr>
              <a:t>Прокопьева Александра Сергеевна</a:t>
            </a:r>
          </a:p>
          <a:p>
            <a:pPr marL="0" lvl="0" indent="0">
              <a:buNone/>
            </a:pPr>
            <a:endParaRPr lang="ru-RU" sz="20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D:\Desktop\ФИЦ_НИИ\сентябрь_2018\Девочка_сентябрь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906"/>
            <a:ext cx="481185" cy="4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452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31.08.19 педиатрия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2000" b="1" dirty="0" smtClean="0">
                <a:solidFill>
                  <a:srgbClr val="1F497D"/>
                </a:solidFill>
              </a:rPr>
              <a:t>Руководители </a:t>
            </a:r>
            <a:r>
              <a:rPr lang="ru-RU" sz="2000" b="1" dirty="0">
                <a:solidFill>
                  <a:srgbClr val="1F497D"/>
                </a:solidFill>
              </a:rPr>
              <a:t>ординатуры 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srgbClr val="1F497D"/>
                </a:solidFill>
              </a:rPr>
              <a:t>д.м.н</a:t>
            </a:r>
            <a:r>
              <a:rPr lang="ru-RU" sz="2000" b="1" dirty="0" smtClean="0">
                <a:solidFill>
                  <a:srgbClr val="1F497D"/>
                </a:solidFill>
              </a:rPr>
              <a:t>. </a:t>
            </a:r>
            <a:r>
              <a:rPr lang="ru-RU" sz="2000" b="1" dirty="0" err="1" smtClean="0">
                <a:solidFill>
                  <a:srgbClr val="1F497D"/>
                </a:solidFill>
              </a:rPr>
              <a:t>Эверт</a:t>
            </a:r>
            <a:r>
              <a:rPr lang="ru-RU" sz="2000" b="1" dirty="0" smtClean="0">
                <a:solidFill>
                  <a:srgbClr val="1F497D"/>
                </a:solidFill>
              </a:rPr>
              <a:t> Лидия Семеновна</a:t>
            </a:r>
            <a:endParaRPr lang="ru-RU" sz="2000" b="1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1F497D"/>
                </a:solidFill>
              </a:rPr>
              <a:t>8(950)436-65-32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srgbClr val="1F497D"/>
                </a:solidFill>
              </a:rPr>
              <a:t>д</a:t>
            </a:r>
            <a:r>
              <a:rPr lang="ru-RU" sz="2000" b="1" dirty="0" smtClean="0">
                <a:solidFill>
                  <a:srgbClr val="1F497D"/>
                </a:solidFill>
              </a:rPr>
              <a:t>.м.н. </a:t>
            </a:r>
            <a:r>
              <a:rPr lang="ru-RU" sz="2000" b="1" dirty="0">
                <a:solidFill>
                  <a:srgbClr val="1F497D"/>
                </a:solidFill>
              </a:rPr>
              <a:t>П</a:t>
            </a:r>
            <a:r>
              <a:rPr lang="ru-RU" sz="2000" b="1" dirty="0" smtClean="0">
                <a:solidFill>
                  <a:srgbClr val="1F497D"/>
                </a:solidFill>
              </a:rPr>
              <a:t>оливанова Тамара Владимировна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1F497D"/>
                </a:solidFill>
              </a:rPr>
              <a:t>8(906)911-69-68</a:t>
            </a:r>
          </a:p>
          <a:p>
            <a:pPr marL="0" lvl="0" indent="0">
              <a:buNone/>
            </a:pPr>
            <a:endParaRPr lang="ru-RU" sz="1200" dirty="0" smtClean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Гачегов</a:t>
            </a:r>
            <a:r>
              <a:rPr lang="ru-RU" sz="2000" dirty="0">
                <a:solidFill>
                  <a:srgbClr val="1F497D"/>
                </a:solidFill>
              </a:rPr>
              <a:t> Александр Петрович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Ермолаева Дарья Александровна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Корнева Дарья Валерьевна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Кузнечикова</a:t>
            </a:r>
            <a:r>
              <a:rPr lang="ru-RU" sz="2000" dirty="0">
                <a:solidFill>
                  <a:srgbClr val="1F497D"/>
                </a:solidFill>
              </a:rPr>
              <a:t> Екатерина Дмитриевна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Михайлова </a:t>
            </a:r>
            <a:r>
              <a:rPr lang="ru-RU" sz="2000" dirty="0" err="1">
                <a:solidFill>
                  <a:srgbClr val="1F497D"/>
                </a:solidFill>
              </a:rPr>
              <a:t>Дарина</a:t>
            </a:r>
            <a:r>
              <a:rPr lang="ru-RU" sz="2000" dirty="0">
                <a:solidFill>
                  <a:srgbClr val="1F497D"/>
                </a:solidFill>
              </a:rPr>
              <a:t> Александровна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Савенко Алина Сергеевна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Старовойтова Мария Евгеньевна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Тарханова Юлия Андреевна</a:t>
            </a:r>
          </a:p>
          <a:p>
            <a:pPr marL="0" lvl="0" indent="0">
              <a:buNone/>
            </a:pPr>
            <a:endParaRPr lang="ru-RU" sz="2000" dirty="0">
              <a:solidFill>
                <a:srgbClr val="1F497D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D:\Desktop\ФИЦ_НИИ\сентябрь_2018\Девочка_сентябрь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906"/>
            <a:ext cx="481185" cy="4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27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31.08.26 аллергология и иммунология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000" b="1" dirty="0">
                <a:solidFill>
                  <a:srgbClr val="1F497D"/>
                </a:solidFill>
              </a:rPr>
              <a:t>Руководитель ординатуры 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srgbClr val="1F497D"/>
                </a:solidFill>
              </a:rPr>
              <a:t>к</a:t>
            </a:r>
            <a:r>
              <a:rPr lang="ru-RU" sz="2000" b="1" dirty="0" smtClean="0">
                <a:solidFill>
                  <a:srgbClr val="1F497D"/>
                </a:solidFill>
              </a:rPr>
              <a:t>.м.н. Латышева Алена Николаевна</a:t>
            </a:r>
            <a:endParaRPr lang="ru-RU" sz="2000" b="1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chemeClr val="tx2"/>
                </a:solidFill>
                <a:cs typeface="Arial" panose="020B0604020202020204" pitchFamily="34" charset="0"/>
              </a:rPr>
              <a:t>8(950)400-42-20</a:t>
            </a:r>
          </a:p>
          <a:p>
            <a:pPr marL="0" lvl="0" indent="0">
              <a:buNone/>
            </a:pPr>
            <a:endParaRPr lang="ru-RU" sz="20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2400" dirty="0">
                <a:solidFill>
                  <a:schemeClr val="tx2"/>
                </a:solidFill>
              </a:rPr>
              <a:t>Алиева Лейла </a:t>
            </a:r>
            <a:r>
              <a:rPr lang="ru-RU" sz="2400" dirty="0" err="1">
                <a:solidFill>
                  <a:schemeClr val="tx2"/>
                </a:solidFill>
              </a:rPr>
              <a:t>Агилевна</a:t>
            </a:r>
            <a:endParaRPr lang="ru-RU" sz="2400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ru-RU" sz="2400" dirty="0">
                <a:solidFill>
                  <a:schemeClr val="tx2"/>
                </a:solidFill>
              </a:rPr>
              <a:t>Антипина София Анатольевна</a:t>
            </a:r>
          </a:p>
          <a:p>
            <a:pPr marL="0" lvl="0" indent="0">
              <a:buNone/>
            </a:pPr>
            <a:r>
              <a:rPr lang="ru-RU" sz="2400" dirty="0">
                <a:solidFill>
                  <a:schemeClr val="tx2"/>
                </a:solidFill>
              </a:rPr>
              <a:t>Беккер Дарья Алексеевна</a:t>
            </a:r>
          </a:p>
          <a:p>
            <a:pPr marL="0" lvl="0" indent="0">
              <a:buNone/>
            </a:pPr>
            <a:r>
              <a:rPr lang="ru-RU" sz="2400" dirty="0" err="1">
                <a:solidFill>
                  <a:schemeClr val="tx2"/>
                </a:solidFill>
              </a:rPr>
              <a:t>Зеленюк</a:t>
            </a:r>
            <a:r>
              <a:rPr lang="ru-RU" sz="2400" dirty="0">
                <a:solidFill>
                  <a:schemeClr val="tx2"/>
                </a:solidFill>
              </a:rPr>
              <a:t> Мария Сергеевна</a:t>
            </a:r>
          </a:p>
          <a:p>
            <a:pPr marL="0" lvl="0" indent="0">
              <a:buNone/>
            </a:pPr>
            <a:r>
              <a:rPr lang="ru-RU" sz="2400" dirty="0">
                <a:solidFill>
                  <a:schemeClr val="tx2"/>
                </a:solidFill>
              </a:rPr>
              <a:t>Кудрявцева Ирина Андреевна</a:t>
            </a:r>
          </a:p>
          <a:p>
            <a:pPr marL="0" lvl="0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Picture 2" descr="D:\Desktop\ФИЦ_НИИ\сентябрь_2018\Девочка_сентябрь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906"/>
            <a:ext cx="481185" cy="4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937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31.08.32 </a:t>
            </a:r>
            <a:r>
              <a:rPr lang="ru-RU" dirty="0" err="1" smtClean="0">
                <a:solidFill>
                  <a:schemeClr val="tx2"/>
                </a:solidFill>
              </a:rPr>
              <a:t>дерматовенерология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000" b="1" dirty="0">
                <a:solidFill>
                  <a:srgbClr val="1F497D"/>
                </a:solidFill>
              </a:rPr>
              <a:t>Руководитель ординатуры </a:t>
            </a:r>
          </a:p>
          <a:p>
            <a:pPr marL="0" lvl="0" indent="0">
              <a:buNone/>
            </a:pPr>
            <a:r>
              <a:rPr lang="ru-RU" sz="2000" b="1" dirty="0" smtClean="0">
                <a:solidFill>
                  <a:srgbClr val="1F497D"/>
                </a:solidFill>
              </a:rPr>
              <a:t>К.м.н. Татарченко Наталья Николаевна</a:t>
            </a:r>
            <a:endParaRPr lang="ru-RU" sz="2000" b="1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1F497D"/>
                </a:solidFill>
              </a:rPr>
              <a:t>8(913)534-30-28</a:t>
            </a:r>
          </a:p>
          <a:p>
            <a:pPr marL="0" lvl="0" indent="0">
              <a:buNone/>
            </a:pPr>
            <a:endParaRPr lang="ru-RU" sz="2000" dirty="0" smtClean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Букатина</a:t>
            </a:r>
            <a:r>
              <a:rPr lang="ru-RU" sz="2000" dirty="0">
                <a:solidFill>
                  <a:srgbClr val="1F497D"/>
                </a:solidFill>
              </a:rPr>
              <a:t> Дарья Николаевна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Девятияров</a:t>
            </a:r>
            <a:r>
              <a:rPr lang="ru-RU" sz="2000" dirty="0">
                <a:solidFill>
                  <a:srgbClr val="1F497D"/>
                </a:solidFill>
              </a:rPr>
              <a:t> Павел Владимирович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Девятиярова</a:t>
            </a:r>
            <a:r>
              <a:rPr lang="ru-RU" sz="2000" dirty="0">
                <a:solidFill>
                  <a:srgbClr val="1F497D"/>
                </a:solidFill>
              </a:rPr>
              <a:t> Надежда Владимировна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Коржавина Яна Станиславовна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Макарчук</a:t>
            </a:r>
            <a:r>
              <a:rPr lang="ru-RU" sz="2000" dirty="0">
                <a:solidFill>
                  <a:srgbClr val="1F497D"/>
                </a:solidFill>
              </a:rPr>
              <a:t> Юлия Вячеславовна</a:t>
            </a:r>
          </a:p>
          <a:p>
            <a:pPr marL="0" lvl="0" indent="0">
              <a:buNone/>
            </a:pPr>
            <a:endParaRPr lang="ru-RU" sz="2000" dirty="0">
              <a:solidFill>
                <a:srgbClr val="1F497D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D:\Desktop\ФИЦ_НИИ\сентябрь_2018\Девочка_сентябрь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906"/>
            <a:ext cx="481185" cy="4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182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31.08.36 кардиология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2000" b="1" dirty="0">
                <a:solidFill>
                  <a:srgbClr val="1F497D"/>
                </a:solidFill>
              </a:rPr>
              <a:t>Руководитель ординатуры 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srgbClr val="1F497D"/>
                </a:solidFill>
              </a:rPr>
              <a:t>д.м.н. </a:t>
            </a:r>
            <a:r>
              <a:rPr lang="ru-RU" sz="2000" b="1" dirty="0" err="1" smtClean="0">
                <a:solidFill>
                  <a:srgbClr val="1F497D"/>
                </a:solidFill>
              </a:rPr>
              <a:t>Гоголашвили</a:t>
            </a:r>
            <a:r>
              <a:rPr lang="ru-RU" sz="2000" b="1" dirty="0" smtClean="0">
                <a:solidFill>
                  <a:srgbClr val="1F497D"/>
                </a:solidFill>
              </a:rPr>
              <a:t>  Николай </a:t>
            </a:r>
            <a:r>
              <a:rPr lang="ru-RU" sz="2000" b="1" dirty="0" err="1" smtClean="0">
                <a:solidFill>
                  <a:srgbClr val="1F497D"/>
                </a:solidFill>
              </a:rPr>
              <a:t>Гамлетович</a:t>
            </a:r>
            <a:endParaRPr lang="ru-RU" sz="2000" b="1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1F497D"/>
                </a:solidFill>
              </a:rPr>
              <a:t>8(902)941-29-93</a:t>
            </a:r>
          </a:p>
          <a:p>
            <a:pPr marL="0" lvl="0" indent="0">
              <a:buNone/>
            </a:pPr>
            <a:endParaRPr lang="ru-RU" sz="1000" dirty="0" smtClean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Абаджян</a:t>
            </a:r>
            <a:r>
              <a:rPr lang="ru-RU" sz="2000" dirty="0">
                <a:solidFill>
                  <a:srgbClr val="1F497D"/>
                </a:solidFill>
              </a:rPr>
              <a:t> Диана </a:t>
            </a:r>
            <a:r>
              <a:rPr lang="ru-RU" sz="2000" dirty="0" err="1">
                <a:solidFill>
                  <a:srgbClr val="1F497D"/>
                </a:solidFill>
              </a:rPr>
              <a:t>Мартиновна</a:t>
            </a:r>
            <a:endParaRPr lang="ru-RU" sz="2000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Абдуллаева </a:t>
            </a:r>
            <a:r>
              <a:rPr lang="ru-RU" sz="2000" dirty="0" err="1">
                <a:solidFill>
                  <a:srgbClr val="1F497D"/>
                </a:solidFill>
              </a:rPr>
              <a:t>Айнур</a:t>
            </a:r>
            <a:r>
              <a:rPr lang="ru-RU" sz="2000" dirty="0">
                <a:solidFill>
                  <a:srgbClr val="1F497D"/>
                </a:solidFill>
              </a:rPr>
              <a:t> </a:t>
            </a:r>
            <a:r>
              <a:rPr lang="ru-RU" sz="2000" dirty="0" err="1">
                <a:solidFill>
                  <a:srgbClr val="1F497D"/>
                </a:solidFill>
              </a:rPr>
              <a:t>Габильевна</a:t>
            </a:r>
            <a:endParaRPr lang="ru-RU" sz="2000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Боргоякова</a:t>
            </a:r>
            <a:r>
              <a:rPr lang="ru-RU" sz="2000" dirty="0">
                <a:solidFill>
                  <a:srgbClr val="1F497D"/>
                </a:solidFill>
              </a:rPr>
              <a:t> Маргарита Артуровна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Боровых Дарья Игоревна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Букатов</a:t>
            </a:r>
            <a:r>
              <a:rPr lang="ru-RU" sz="2000" dirty="0">
                <a:solidFill>
                  <a:srgbClr val="1F497D"/>
                </a:solidFill>
              </a:rPr>
              <a:t> Даниил Викторович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Галиулина</a:t>
            </a:r>
            <a:r>
              <a:rPr lang="ru-RU" sz="2000" dirty="0">
                <a:solidFill>
                  <a:srgbClr val="1F497D"/>
                </a:solidFill>
              </a:rPr>
              <a:t> Дарья </a:t>
            </a:r>
            <a:r>
              <a:rPr lang="ru-RU" sz="2000" dirty="0" err="1">
                <a:solidFill>
                  <a:srgbClr val="1F497D"/>
                </a:solidFill>
              </a:rPr>
              <a:t>Салаватовна</a:t>
            </a:r>
            <a:endParaRPr lang="ru-RU" sz="2000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Глусцова</a:t>
            </a:r>
            <a:r>
              <a:rPr lang="ru-RU" sz="2000" dirty="0">
                <a:solidFill>
                  <a:srgbClr val="1F497D"/>
                </a:solidFill>
              </a:rPr>
              <a:t> Наталья Игоревна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Кузнецова Анна Александровна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Лобзина</a:t>
            </a:r>
            <a:r>
              <a:rPr lang="ru-RU" sz="2000" dirty="0">
                <a:solidFill>
                  <a:srgbClr val="1F497D"/>
                </a:solidFill>
              </a:rPr>
              <a:t> Юлия Сергеевна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Селигеева</a:t>
            </a:r>
            <a:r>
              <a:rPr lang="ru-RU" sz="2000" dirty="0">
                <a:solidFill>
                  <a:srgbClr val="1F497D"/>
                </a:solidFill>
              </a:rPr>
              <a:t> Елена Степановна</a:t>
            </a:r>
          </a:p>
          <a:p>
            <a:pPr marL="0" lvl="0" indent="0">
              <a:buNone/>
            </a:pPr>
            <a:endParaRPr lang="ru-RU" sz="2000" dirty="0">
              <a:solidFill>
                <a:srgbClr val="1F497D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D:\Desktop\ФИЦ_НИИ\сентябрь_2018\Девочка_сентябрь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906"/>
            <a:ext cx="481185" cy="4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693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31.08.42 неврология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sz="2000" b="1" dirty="0">
                <a:solidFill>
                  <a:srgbClr val="1F497D"/>
                </a:solidFill>
              </a:rPr>
              <a:t>Руководитель ординатуры 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srgbClr val="1F497D"/>
                </a:solidFill>
              </a:rPr>
              <a:t>д.м.н. </a:t>
            </a:r>
            <a:r>
              <a:rPr lang="ru-RU" sz="2000" b="1" dirty="0" smtClean="0">
                <a:solidFill>
                  <a:srgbClr val="1F497D"/>
                </a:solidFill>
              </a:rPr>
              <a:t>Зайцева Ольга Исаевна</a:t>
            </a:r>
            <a:endParaRPr lang="ru-RU" sz="2000" b="1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1F497D"/>
                </a:solidFill>
              </a:rPr>
              <a:t>8(913)034-35-93</a:t>
            </a:r>
          </a:p>
          <a:p>
            <a:pPr marL="0" lvl="0" indent="0">
              <a:buNone/>
            </a:pPr>
            <a:endParaRPr lang="ru-RU" sz="1100" dirty="0" smtClean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Алиев Рафаил Рахман </a:t>
            </a:r>
            <a:r>
              <a:rPr lang="ru-RU" sz="2000" dirty="0" err="1">
                <a:solidFill>
                  <a:srgbClr val="1F497D"/>
                </a:solidFill>
              </a:rPr>
              <a:t>оглы</a:t>
            </a:r>
            <a:endParaRPr lang="ru-RU" sz="2000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Артикбоева</a:t>
            </a:r>
            <a:r>
              <a:rPr lang="ru-RU" sz="2000" dirty="0">
                <a:solidFill>
                  <a:srgbClr val="1F497D"/>
                </a:solidFill>
              </a:rPr>
              <a:t> </a:t>
            </a:r>
            <a:r>
              <a:rPr lang="ru-RU" sz="2000" dirty="0" err="1">
                <a:solidFill>
                  <a:srgbClr val="1F497D"/>
                </a:solidFill>
              </a:rPr>
              <a:t>Дилноза</a:t>
            </a:r>
            <a:r>
              <a:rPr lang="ru-RU" sz="2000" dirty="0">
                <a:solidFill>
                  <a:srgbClr val="1F497D"/>
                </a:solidFill>
              </a:rPr>
              <a:t> </a:t>
            </a:r>
            <a:r>
              <a:rPr lang="ru-RU" sz="2000" dirty="0" err="1">
                <a:solidFill>
                  <a:srgbClr val="1F497D"/>
                </a:solidFill>
              </a:rPr>
              <a:t>Гайратжоновна</a:t>
            </a:r>
            <a:endParaRPr lang="ru-RU" sz="2000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Белоногов Дмитрий Владимирович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Ботурходжаев</a:t>
            </a:r>
            <a:r>
              <a:rPr lang="ru-RU" sz="2000" dirty="0">
                <a:solidFill>
                  <a:srgbClr val="1F497D"/>
                </a:solidFill>
              </a:rPr>
              <a:t> </a:t>
            </a:r>
            <a:r>
              <a:rPr lang="ru-RU" sz="2000" dirty="0" err="1">
                <a:solidFill>
                  <a:srgbClr val="1F497D"/>
                </a:solidFill>
              </a:rPr>
              <a:t>Муродхуджа</a:t>
            </a:r>
            <a:r>
              <a:rPr lang="ru-RU" sz="2000" dirty="0">
                <a:solidFill>
                  <a:srgbClr val="1F497D"/>
                </a:solidFill>
              </a:rPr>
              <a:t>  </a:t>
            </a:r>
            <a:r>
              <a:rPr lang="ru-RU" sz="2000" dirty="0" err="1">
                <a:solidFill>
                  <a:srgbClr val="1F497D"/>
                </a:solidFill>
              </a:rPr>
              <a:t>Абдумаруфович</a:t>
            </a:r>
            <a:endParaRPr lang="ru-RU" sz="2000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Горностаева</a:t>
            </a:r>
            <a:r>
              <a:rPr lang="ru-RU" sz="2000" dirty="0">
                <a:solidFill>
                  <a:srgbClr val="1F497D"/>
                </a:solidFill>
              </a:rPr>
              <a:t> Екатерина Александровна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Гуньков Виталий Константинович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Кирпиченко Дарья Андреевна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Кокорин Иван Юрьевич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Маяков Андрей Александрович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Юринский</a:t>
            </a:r>
            <a:r>
              <a:rPr lang="ru-RU" sz="2000" dirty="0">
                <a:solidFill>
                  <a:srgbClr val="1F497D"/>
                </a:solidFill>
              </a:rPr>
              <a:t> Виталий Олегович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Юхник</a:t>
            </a:r>
            <a:r>
              <a:rPr lang="ru-RU" sz="2000" dirty="0">
                <a:solidFill>
                  <a:srgbClr val="1F497D"/>
                </a:solidFill>
              </a:rPr>
              <a:t> Софья Васильевна</a:t>
            </a:r>
          </a:p>
          <a:p>
            <a:pPr marL="0" lvl="0" indent="0">
              <a:buNone/>
            </a:pPr>
            <a:endParaRPr lang="ru-RU" sz="2000" dirty="0">
              <a:solidFill>
                <a:srgbClr val="1F497D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D:\Desktop\ФИЦ_НИИ\сентябрь_2018\Девочка_сентябрь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906"/>
            <a:ext cx="481185" cy="4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693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31.08.49 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ru-RU" sz="2000" b="1" dirty="0">
                <a:solidFill>
                  <a:srgbClr val="1F497D"/>
                </a:solidFill>
              </a:rPr>
              <a:t>Руководитель ординатуры </a:t>
            </a:r>
          </a:p>
          <a:p>
            <a:pPr marL="0" lvl="0" indent="0">
              <a:buNone/>
            </a:pPr>
            <a:r>
              <a:rPr lang="ru-RU" sz="2000" b="1" dirty="0" smtClean="0">
                <a:solidFill>
                  <a:srgbClr val="1F497D"/>
                </a:solidFill>
              </a:rPr>
              <a:t>к.м.н., зам. директора по лечебной работе Иванова Елена Борисовна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1F497D"/>
                </a:solidFill>
              </a:rPr>
              <a:t>8(913)532-57-97</a:t>
            </a:r>
          </a:p>
          <a:p>
            <a:pPr marL="0" lvl="0" indent="0">
              <a:buNone/>
            </a:pPr>
            <a:endParaRPr lang="ru-RU" sz="1200" dirty="0" smtClean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Аббасова</a:t>
            </a:r>
            <a:r>
              <a:rPr lang="ru-RU" sz="2000" dirty="0">
                <a:solidFill>
                  <a:srgbClr val="1F497D"/>
                </a:solidFill>
              </a:rPr>
              <a:t> </a:t>
            </a:r>
            <a:r>
              <a:rPr lang="ru-RU" sz="2000" dirty="0" err="1">
                <a:solidFill>
                  <a:srgbClr val="1F497D"/>
                </a:solidFill>
              </a:rPr>
              <a:t>Сабрина</a:t>
            </a:r>
            <a:r>
              <a:rPr lang="ru-RU" sz="2000" dirty="0">
                <a:solidFill>
                  <a:srgbClr val="1F497D"/>
                </a:solidFill>
              </a:rPr>
              <a:t> </a:t>
            </a:r>
            <a:r>
              <a:rPr lang="ru-RU" sz="2000" dirty="0" err="1">
                <a:solidFill>
                  <a:srgbClr val="1F497D"/>
                </a:solidFill>
              </a:rPr>
              <a:t>Гейбуллаевна</a:t>
            </a:r>
            <a:endParaRPr lang="ru-RU" sz="2000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Агаева</a:t>
            </a:r>
            <a:r>
              <a:rPr lang="ru-RU" sz="2000" dirty="0">
                <a:solidFill>
                  <a:srgbClr val="1F497D"/>
                </a:solidFill>
              </a:rPr>
              <a:t> </a:t>
            </a:r>
            <a:r>
              <a:rPr lang="ru-RU" sz="2000" dirty="0" err="1">
                <a:solidFill>
                  <a:srgbClr val="1F497D"/>
                </a:solidFill>
              </a:rPr>
              <a:t>Зульфия</a:t>
            </a:r>
            <a:r>
              <a:rPr lang="ru-RU" sz="2000" dirty="0">
                <a:solidFill>
                  <a:srgbClr val="1F497D"/>
                </a:solidFill>
              </a:rPr>
              <a:t> </a:t>
            </a:r>
            <a:r>
              <a:rPr lang="ru-RU" sz="2000" dirty="0" err="1">
                <a:solidFill>
                  <a:srgbClr val="1F497D"/>
                </a:solidFill>
              </a:rPr>
              <a:t>Маариф</a:t>
            </a:r>
            <a:r>
              <a:rPr lang="ru-RU" sz="2000" dirty="0">
                <a:solidFill>
                  <a:srgbClr val="1F497D"/>
                </a:solidFill>
              </a:rPr>
              <a:t> -</a:t>
            </a:r>
            <a:r>
              <a:rPr lang="ru-RU" sz="2000" dirty="0" err="1">
                <a:solidFill>
                  <a:srgbClr val="1F497D"/>
                </a:solidFill>
              </a:rPr>
              <a:t>кызы</a:t>
            </a:r>
            <a:endParaRPr lang="ru-RU" sz="2000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Воробьева Диана Игоревна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Гординова</a:t>
            </a:r>
            <a:r>
              <a:rPr lang="ru-RU" sz="2000" dirty="0">
                <a:solidFill>
                  <a:srgbClr val="1F497D"/>
                </a:solidFill>
              </a:rPr>
              <a:t> Дарья </a:t>
            </a:r>
            <a:r>
              <a:rPr lang="ru-RU" sz="2000" dirty="0" err="1">
                <a:solidFill>
                  <a:srgbClr val="1F497D"/>
                </a:solidFill>
              </a:rPr>
              <a:t>Уланбековна</a:t>
            </a:r>
            <a:endParaRPr lang="ru-RU" sz="2000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Мамышева</a:t>
            </a:r>
            <a:r>
              <a:rPr lang="ru-RU" sz="2000" dirty="0">
                <a:solidFill>
                  <a:srgbClr val="1F497D"/>
                </a:solidFill>
              </a:rPr>
              <a:t> Анастасия Васильевна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Петрова Татьяна Андреевна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Попова Светлана Валерьевна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Потапчук</a:t>
            </a:r>
            <a:r>
              <a:rPr lang="ru-RU" sz="2000" dirty="0">
                <a:solidFill>
                  <a:srgbClr val="1F497D"/>
                </a:solidFill>
              </a:rPr>
              <a:t> Максим Николаевич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Сидорова Марина Николаевна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Смирнова Юлия Викторовна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Сморгон</a:t>
            </a:r>
            <a:r>
              <a:rPr lang="ru-RU" sz="2000" dirty="0">
                <a:solidFill>
                  <a:srgbClr val="1F497D"/>
                </a:solidFill>
              </a:rPr>
              <a:t> Анастасия Константиновна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Стенькина Вера Константиновна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Шмандина</a:t>
            </a:r>
            <a:r>
              <a:rPr lang="ru-RU" sz="2000" dirty="0">
                <a:solidFill>
                  <a:srgbClr val="1F497D"/>
                </a:solidFill>
              </a:rPr>
              <a:t> Анна Алексеевна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Шишко</a:t>
            </a:r>
            <a:r>
              <a:rPr lang="ru-RU" sz="2000" dirty="0">
                <a:solidFill>
                  <a:srgbClr val="1F497D"/>
                </a:solidFill>
              </a:rPr>
              <a:t> Алена Алексеевна</a:t>
            </a:r>
          </a:p>
          <a:p>
            <a:pPr marL="0" lvl="0" indent="0">
              <a:buNone/>
            </a:pPr>
            <a:endParaRPr lang="ru-RU" sz="2000" dirty="0" smtClean="0">
              <a:solidFill>
                <a:srgbClr val="1F497D"/>
              </a:solidFill>
            </a:endParaRPr>
          </a:p>
          <a:p>
            <a:pPr marL="0" lvl="0" indent="0">
              <a:buNone/>
            </a:pPr>
            <a:endParaRPr lang="ru-RU" dirty="0"/>
          </a:p>
        </p:txBody>
      </p:sp>
      <p:pic>
        <p:nvPicPr>
          <p:cNvPr id="4" name="Picture 2" descr="D:\Desktop\ФИЦ_НИИ\сентябрь_2018\Девочка_сентябрь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906"/>
            <a:ext cx="481185" cy="4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369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31.08.55 </a:t>
            </a:r>
            <a:r>
              <a:rPr lang="ru-RU" dirty="0" err="1" smtClean="0">
                <a:solidFill>
                  <a:schemeClr val="tx2"/>
                </a:solidFill>
              </a:rPr>
              <a:t>колопроктология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000" b="1" dirty="0">
                <a:solidFill>
                  <a:srgbClr val="1F497D"/>
                </a:solidFill>
              </a:rPr>
              <a:t>Руководитель ординатуры 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srgbClr val="1F497D"/>
                </a:solidFill>
              </a:rPr>
              <a:t>д.м.н</a:t>
            </a:r>
            <a:r>
              <a:rPr lang="ru-RU" sz="2000" b="1" dirty="0" smtClean="0">
                <a:solidFill>
                  <a:srgbClr val="1F497D"/>
                </a:solidFill>
              </a:rPr>
              <a:t>., проф. Захарченко Александр Александрович</a:t>
            </a:r>
            <a:endParaRPr lang="ru-RU" sz="2000" b="1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1F497D"/>
                </a:solidFill>
              </a:rPr>
              <a:t>8(913)534-15-42</a:t>
            </a:r>
          </a:p>
          <a:p>
            <a:pPr marL="0" lvl="0" indent="0">
              <a:buNone/>
            </a:pPr>
            <a:endParaRPr lang="ru-RU" sz="2000" dirty="0" smtClean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Абдуллоев</a:t>
            </a:r>
            <a:r>
              <a:rPr lang="ru-RU" sz="2000" dirty="0">
                <a:solidFill>
                  <a:srgbClr val="1F497D"/>
                </a:solidFill>
              </a:rPr>
              <a:t> </a:t>
            </a:r>
            <a:r>
              <a:rPr lang="ru-RU" sz="2000" dirty="0" err="1">
                <a:solidFill>
                  <a:srgbClr val="1F497D"/>
                </a:solidFill>
              </a:rPr>
              <a:t>Фарухджон</a:t>
            </a:r>
            <a:r>
              <a:rPr lang="ru-RU" sz="2000" dirty="0">
                <a:solidFill>
                  <a:srgbClr val="1F497D"/>
                </a:solidFill>
              </a:rPr>
              <a:t> </a:t>
            </a:r>
            <a:r>
              <a:rPr lang="ru-RU" sz="2000" dirty="0" err="1">
                <a:solidFill>
                  <a:srgbClr val="1F497D"/>
                </a:solidFill>
              </a:rPr>
              <a:t>Ёрмахмадович</a:t>
            </a:r>
            <a:endParaRPr lang="ru-RU" sz="2000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Мелконян </a:t>
            </a:r>
            <a:r>
              <a:rPr lang="ru-RU" sz="2000" dirty="0" err="1">
                <a:solidFill>
                  <a:srgbClr val="1F497D"/>
                </a:solidFill>
              </a:rPr>
              <a:t>Арман</a:t>
            </a:r>
            <a:r>
              <a:rPr lang="ru-RU" sz="2000" dirty="0">
                <a:solidFill>
                  <a:srgbClr val="1F497D"/>
                </a:solidFill>
              </a:rPr>
              <a:t> </a:t>
            </a:r>
            <a:r>
              <a:rPr lang="ru-RU" sz="2000" dirty="0" err="1">
                <a:solidFill>
                  <a:srgbClr val="1F497D"/>
                </a:solidFill>
              </a:rPr>
              <a:t>Самвелович</a:t>
            </a:r>
            <a:endParaRPr lang="ru-RU" sz="2000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Немков Степан Максимович</a:t>
            </a:r>
          </a:p>
          <a:p>
            <a:pPr marL="0" lvl="0" indent="0">
              <a:buNone/>
            </a:pPr>
            <a:endParaRPr lang="ru-RU" sz="2000" dirty="0">
              <a:solidFill>
                <a:srgbClr val="1F497D"/>
              </a:solidFill>
            </a:endParaRPr>
          </a:p>
        </p:txBody>
      </p:sp>
      <p:pic>
        <p:nvPicPr>
          <p:cNvPr id="4" name="Picture 2" descr="D:\Desktop\ФИЦ_НИИ\сентябрь_2018\Девочка_сентябрь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906"/>
            <a:ext cx="481185" cy="4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75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6941" y="332656"/>
            <a:ext cx="4608512" cy="609329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900" dirty="0">
                <a:solidFill>
                  <a:schemeClr val="tx2"/>
                </a:solidFill>
              </a:rPr>
              <a:t>Ф</a:t>
            </a:r>
            <a:r>
              <a:rPr lang="ru-RU" sz="2900" dirty="0" smtClean="0">
                <a:solidFill>
                  <a:schemeClr val="tx2"/>
                </a:solidFill>
              </a:rPr>
              <a:t>едеральное государственное бюджетное научное учреждение </a:t>
            </a:r>
          </a:p>
          <a:p>
            <a:pPr marL="0" indent="0" algn="ctr">
              <a:buNone/>
            </a:pPr>
            <a:r>
              <a:rPr lang="ru-RU" sz="2900" b="1" dirty="0" smtClean="0">
                <a:solidFill>
                  <a:schemeClr val="tx2"/>
                </a:solidFill>
              </a:rPr>
              <a:t>«ФЕДЕРАЛЬНЫЙ ИССЛЕДОВАТЕЛЬСКИЙ ЦЕНТР</a:t>
            </a:r>
            <a:endParaRPr lang="ru-RU" sz="29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900" b="1" dirty="0" smtClean="0">
                <a:solidFill>
                  <a:schemeClr val="tx2"/>
                </a:solidFill>
              </a:rPr>
              <a:t>«КРАСНОЯРСКИЙ НАУЧНЫЙ ЦЕНТР СИБИРСКОГО ОТДЕЛЕНИЯ РОССИЙСКОЙ АКАДЕМИИ НАУК»</a:t>
            </a:r>
            <a:endParaRPr lang="ru-RU" sz="29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900" dirty="0" smtClean="0">
                <a:solidFill>
                  <a:schemeClr val="tx2"/>
                </a:solidFill>
              </a:rPr>
              <a:t>(ФИЦ </a:t>
            </a:r>
            <a:r>
              <a:rPr lang="ru-RU" sz="2900" dirty="0">
                <a:solidFill>
                  <a:schemeClr val="tx2"/>
                </a:solidFill>
              </a:rPr>
              <a:t>КНЦ СО РАН</a:t>
            </a:r>
            <a:r>
              <a:rPr lang="ru-RU" sz="2900" dirty="0" smtClean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sz="3100" b="1" dirty="0" smtClean="0">
              <a:solidFill>
                <a:srgbClr val="0044CC"/>
              </a:solidFill>
            </a:endParaRPr>
          </a:p>
          <a:p>
            <a:pPr marL="0" indent="0" algn="ctr">
              <a:buNone/>
            </a:pPr>
            <a:r>
              <a:rPr lang="ru-RU" sz="3100" b="1" dirty="0" smtClean="0">
                <a:solidFill>
                  <a:schemeClr val="tx2"/>
                </a:solidFill>
              </a:rPr>
              <a:t>НАУЧНО-ИССЛЕДОВАТЕЛЬСКИЙ </a:t>
            </a:r>
            <a:r>
              <a:rPr lang="ru-RU" sz="3100" b="1" dirty="0">
                <a:solidFill>
                  <a:schemeClr val="tx2"/>
                </a:solidFill>
              </a:rPr>
              <a:t>ИНСТИТУТ МЕДИЦИНСКИХ ПРОБЛЕМ </a:t>
            </a:r>
            <a:r>
              <a:rPr lang="ru-RU" sz="3100" b="1" dirty="0" smtClean="0">
                <a:solidFill>
                  <a:schemeClr val="tx2"/>
                </a:solidFill>
              </a:rPr>
              <a:t>СЕВЕРА </a:t>
            </a:r>
            <a:r>
              <a:rPr lang="ru-RU" sz="3100" b="1" dirty="0">
                <a:solidFill>
                  <a:schemeClr val="tx2"/>
                </a:solidFill>
              </a:rPr>
              <a:t>– </a:t>
            </a:r>
            <a:r>
              <a:rPr lang="ru-RU" sz="3100" dirty="0">
                <a:solidFill>
                  <a:schemeClr val="tx2"/>
                </a:solidFill>
              </a:rPr>
              <a:t>обособленное подразделение </a:t>
            </a:r>
            <a:endParaRPr lang="ru-RU" sz="31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3100" dirty="0" smtClean="0">
                <a:solidFill>
                  <a:schemeClr val="tx2"/>
                </a:solidFill>
              </a:rPr>
              <a:t>ФИЦ </a:t>
            </a:r>
            <a:r>
              <a:rPr lang="ru-RU" sz="3100" dirty="0">
                <a:solidFill>
                  <a:schemeClr val="tx2"/>
                </a:solidFill>
              </a:rPr>
              <a:t>КНЦ СО РАН </a:t>
            </a:r>
            <a:endParaRPr lang="ru-RU" sz="31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3100" dirty="0" smtClean="0">
                <a:solidFill>
                  <a:schemeClr val="tx2"/>
                </a:solidFill>
              </a:rPr>
              <a:t>(</a:t>
            </a:r>
            <a:r>
              <a:rPr lang="ru-RU" sz="3100" dirty="0">
                <a:solidFill>
                  <a:schemeClr val="tx2"/>
                </a:solidFill>
              </a:rPr>
              <a:t>НИИ МПС)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D:\Desktop\ФИЦ_НИИ\сентябрь_2018\Девочка_сентябрь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81" y="4221088"/>
            <a:ext cx="1789868" cy="153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esktop\ФИЦ_НИИ\fic-768x7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t="7495" r="6999" b="6313"/>
          <a:stretch/>
        </p:blipFill>
        <p:spPr bwMode="auto">
          <a:xfrm>
            <a:off x="82446" y="476672"/>
            <a:ext cx="1991639" cy="201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804" y="476672"/>
            <a:ext cx="271180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804" y="3978560"/>
            <a:ext cx="2660861" cy="218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464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31.08.58 оториноларингология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000" b="1" dirty="0">
                <a:solidFill>
                  <a:srgbClr val="1F497D"/>
                </a:solidFill>
              </a:rPr>
              <a:t>Руководитель ординатуры </a:t>
            </a:r>
          </a:p>
          <a:p>
            <a:pPr marL="0" lvl="0" indent="0">
              <a:buNone/>
            </a:pPr>
            <a:r>
              <a:rPr lang="ru-RU" sz="2000" b="1" dirty="0" smtClean="0">
                <a:solidFill>
                  <a:srgbClr val="1F497D"/>
                </a:solidFill>
              </a:rPr>
              <a:t>к.м.н</a:t>
            </a:r>
            <a:r>
              <a:rPr lang="ru-RU" sz="2000" b="1" dirty="0">
                <a:solidFill>
                  <a:srgbClr val="1F497D"/>
                </a:solidFill>
              </a:rPr>
              <a:t>. Л</a:t>
            </a:r>
            <a:r>
              <a:rPr lang="ru-RU" sz="2000" b="1" dirty="0" smtClean="0">
                <a:solidFill>
                  <a:srgbClr val="1F497D"/>
                </a:solidFill>
              </a:rPr>
              <a:t>азарева Анна Михайловна</a:t>
            </a:r>
            <a:endParaRPr lang="ru-RU" sz="2000" b="1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1F497D"/>
                </a:solidFill>
              </a:rPr>
              <a:t>8(913)030-60-98</a:t>
            </a:r>
          </a:p>
          <a:p>
            <a:pPr marL="0" lvl="0" indent="0">
              <a:buNone/>
            </a:pPr>
            <a:endParaRPr lang="ru-RU" sz="2000" dirty="0" smtClean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Демурчян</a:t>
            </a:r>
            <a:r>
              <a:rPr lang="ru-RU" sz="2000" dirty="0">
                <a:solidFill>
                  <a:srgbClr val="1F497D"/>
                </a:solidFill>
              </a:rPr>
              <a:t> Мария </a:t>
            </a:r>
            <a:r>
              <a:rPr lang="ru-RU" sz="2000" dirty="0" err="1">
                <a:solidFill>
                  <a:srgbClr val="1F497D"/>
                </a:solidFill>
              </a:rPr>
              <a:t>Дерениковна</a:t>
            </a:r>
            <a:endParaRPr lang="ru-RU" sz="2000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Зыкова София Алексеевна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Ибрагимова </a:t>
            </a:r>
            <a:r>
              <a:rPr lang="ru-RU" sz="2000" dirty="0" err="1">
                <a:solidFill>
                  <a:srgbClr val="1F497D"/>
                </a:solidFill>
              </a:rPr>
              <a:t>Улькер</a:t>
            </a:r>
            <a:r>
              <a:rPr lang="ru-RU" sz="2000" dirty="0">
                <a:solidFill>
                  <a:srgbClr val="1F497D"/>
                </a:solidFill>
              </a:rPr>
              <a:t> </a:t>
            </a:r>
            <a:r>
              <a:rPr lang="ru-RU" sz="2000" dirty="0" err="1">
                <a:solidFill>
                  <a:srgbClr val="1F497D"/>
                </a:solidFill>
              </a:rPr>
              <a:t>Намиккызы</a:t>
            </a:r>
            <a:endParaRPr lang="ru-RU" sz="2000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Лободрыгина</a:t>
            </a:r>
            <a:r>
              <a:rPr lang="ru-RU" sz="2000" dirty="0">
                <a:solidFill>
                  <a:srgbClr val="1F497D"/>
                </a:solidFill>
              </a:rPr>
              <a:t> Мария Андреевна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Миягашев</a:t>
            </a:r>
            <a:r>
              <a:rPr lang="ru-RU" sz="2000" dirty="0">
                <a:solidFill>
                  <a:srgbClr val="1F497D"/>
                </a:solidFill>
              </a:rPr>
              <a:t> Иван Павлович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Слепуха Виктория Алексеевна</a:t>
            </a:r>
          </a:p>
          <a:p>
            <a:pPr marL="0" lvl="0" indent="0">
              <a:buNone/>
            </a:pPr>
            <a:endParaRPr lang="ru-RU" sz="2000" dirty="0">
              <a:solidFill>
                <a:srgbClr val="1F497D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D:\Desktop\ФИЦ_НИИ\сентябрь_2018\Девочка_сентябрь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906"/>
            <a:ext cx="481185" cy="4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046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31.08.60 пластическая хирургия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000" b="1" dirty="0">
                <a:solidFill>
                  <a:schemeClr val="tx2"/>
                </a:solidFill>
              </a:rPr>
              <a:t>Руководитель ординатуры </a:t>
            </a:r>
          </a:p>
          <a:p>
            <a:pPr marL="0" lvl="0" indent="0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к.м.н</a:t>
            </a:r>
            <a:r>
              <a:rPr lang="ru-RU" sz="2000" b="1" dirty="0">
                <a:solidFill>
                  <a:schemeClr val="tx2"/>
                </a:solidFill>
              </a:rPr>
              <a:t>. </a:t>
            </a:r>
            <a:r>
              <a:rPr lang="ru-RU" sz="2000" b="1" dirty="0" err="1" smtClean="0">
                <a:solidFill>
                  <a:schemeClr val="tx2"/>
                </a:solidFill>
              </a:rPr>
              <a:t>Чикишева</a:t>
            </a:r>
            <a:r>
              <a:rPr lang="ru-RU" sz="2000" b="1" dirty="0" smtClean="0">
                <a:solidFill>
                  <a:schemeClr val="tx2"/>
                </a:solidFill>
              </a:rPr>
              <a:t> Инна Викторовна</a:t>
            </a:r>
          </a:p>
          <a:p>
            <a:pPr marL="0" lvl="0" indent="0">
              <a:buNone/>
            </a:pPr>
            <a:endParaRPr lang="ru-RU" sz="2000" b="1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chemeClr val="tx2"/>
                </a:solidFill>
              </a:rPr>
              <a:t>Нагапетян Арина </a:t>
            </a:r>
            <a:r>
              <a:rPr lang="ru-RU" sz="2000" dirty="0" err="1">
                <a:solidFill>
                  <a:schemeClr val="tx2"/>
                </a:solidFill>
              </a:rPr>
              <a:t>Тароновна</a:t>
            </a:r>
            <a:endParaRPr lang="ru-RU" sz="20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D:\Desktop\ФИЦ_НИИ\сентябрь_2018\Девочка_сентябрь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906"/>
            <a:ext cx="481185" cy="4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295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31.08.67 хирургия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000" b="1" dirty="0" smtClean="0">
                <a:solidFill>
                  <a:srgbClr val="1F497D"/>
                </a:solidFill>
              </a:rPr>
              <a:t>Руководители </a:t>
            </a:r>
            <a:r>
              <a:rPr lang="ru-RU" sz="2000" b="1" dirty="0">
                <a:solidFill>
                  <a:srgbClr val="1F497D"/>
                </a:solidFill>
              </a:rPr>
              <a:t>ординатуры 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schemeClr val="tx2"/>
                </a:solidFill>
              </a:rPr>
              <a:t>д.м.н. </a:t>
            </a:r>
            <a:r>
              <a:rPr lang="ru-RU" sz="2000" b="1" dirty="0" smtClean="0">
                <a:solidFill>
                  <a:schemeClr val="tx2"/>
                </a:solidFill>
              </a:rPr>
              <a:t>, проф. Каспаров Эдуард </a:t>
            </a:r>
            <a:r>
              <a:rPr lang="ru-RU" sz="2000" b="1" dirty="0" err="1" smtClean="0">
                <a:solidFill>
                  <a:schemeClr val="tx2"/>
                </a:solidFill>
              </a:rPr>
              <a:t>Вильямович</a:t>
            </a:r>
            <a:endParaRPr lang="ru-RU" sz="2000" b="1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Мамедов </a:t>
            </a:r>
            <a:r>
              <a:rPr lang="ru-RU" sz="2000" b="1" dirty="0" err="1" smtClean="0">
                <a:solidFill>
                  <a:schemeClr val="tx2"/>
                </a:solidFill>
              </a:rPr>
              <a:t>Расим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Халигович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1F497D"/>
                </a:solidFill>
              </a:rPr>
              <a:t>8(983)159-23-62</a:t>
            </a:r>
          </a:p>
          <a:p>
            <a:pPr marL="0" lvl="0" indent="0">
              <a:buNone/>
            </a:pPr>
            <a:endParaRPr lang="ru-RU" sz="1050" dirty="0" smtClean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Дёмин Никита Игоревич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Мельникова Анастасия Игоревна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Рахимов </a:t>
            </a:r>
            <a:r>
              <a:rPr lang="ru-RU" sz="2000" dirty="0" err="1">
                <a:solidFill>
                  <a:srgbClr val="1F497D"/>
                </a:solidFill>
              </a:rPr>
              <a:t>Исломджон</a:t>
            </a:r>
            <a:r>
              <a:rPr lang="ru-RU" sz="2000" dirty="0">
                <a:solidFill>
                  <a:srgbClr val="1F497D"/>
                </a:solidFill>
              </a:rPr>
              <a:t> </a:t>
            </a:r>
            <a:r>
              <a:rPr lang="ru-RU" sz="2000" dirty="0" err="1">
                <a:solidFill>
                  <a:srgbClr val="1F497D"/>
                </a:solidFill>
              </a:rPr>
              <a:t>Илхомович</a:t>
            </a:r>
            <a:endParaRPr lang="ru-RU" sz="2000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Рахимов </a:t>
            </a:r>
            <a:r>
              <a:rPr lang="ru-RU" sz="2000" dirty="0" err="1">
                <a:solidFill>
                  <a:srgbClr val="1F497D"/>
                </a:solidFill>
              </a:rPr>
              <a:t>Шухратджон</a:t>
            </a:r>
            <a:r>
              <a:rPr lang="ru-RU" sz="2000" dirty="0">
                <a:solidFill>
                  <a:srgbClr val="1F497D"/>
                </a:solidFill>
              </a:rPr>
              <a:t> </a:t>
            </a:r>
            <a:r>
              <a:rPr lang="ru-RU" sz="2000" dirty="0" err="1">
                <a:solidFill>
                  <a:srgbClr val="1F497D"/>
                </a:solidFill>
              </a:rPr>
              <a:t>Шарифджонович</a:t>
            </a:r>
            <a:endParaRPr lang="ru-RU" sz="2000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Сулейманов Шамиль </a:t>
            </a:r>
            <a:r>
              <a:rPr lang="ru-RU" sz="2000" dirty="0" err="1">
                <a:solidFill>
                  <a:srgbClr val="1F497D"/>
                </a:solidFill>
              </a:rPr>
              <a:t>Талехоглы</a:t>
            </a:r>
            <a:endParaRPr lang="ru-RU" sz="2000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Хамидзода</a:t>
            </a:r>
            <a:r>
              <a:rPr lang="ru-RU" sz="2000" dirty="0">
                <a:solidFill>
                  <a:srgbClr val="1F497D"/>
                </a:solidFill>
              </a:rPr>
              <a:t> </a:t>
            </a:r>
            <a:r>
              <a:rPr lang="ru-RU" sz="2000" dirty="0" err="1">
                <a:solidFill>
                  <a:srgbClr val="1F497D"/>
                </a:solidFill>
              </a:rPr>
              <a:t>Мехрубони</a:t>
            </a:r>
            <a:r>
              <a:rPr lang="ru-RU" sz="2000" dirty="0">
                <a:solidFill>
                  <a:srgbClr val="1F497D"/>
                </a:solidFill>
              </a:rPr>
              <a:t> </a:t>
            </a:r>
            <a:r>
              <a:rPr lang="ru-RU" sz="2000" dirty="0" err="1">
                <a:solidFill>
                  <a:srgbClr val="1F497D"/>
                </a:solidFill>
              </a:rPr>
              <a:t>Мухаммади</a:t>
            </a:r>
            <a:endParaRPr lang="ru-RU" sz="2000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Чеботарев Матвей Иванович</a:t>
            </a:r>
          </a:p>
          <a:p>
            <a:pPr marL="0" lvl="0" indent="0">
              <a:buNone/>
            </a:pPr>
            <a:endParaRPr lang="ru-RU" sz="2000" dirty="0" smtClean="0">
              <a:solidFill>
                <a:srgbClr val="1F497D"/>
              </a:solidFill>
            </a:endParaRPr>
          </a:p>
          <a:p>
            <a:pPr marL="0" lvl="0" indent="0">
              <a:buNone/>
            </a:pPr>
            <a:endParaRPr lang="ru-RU" sz="2000" dirty="0">
              <a:solidFill>
                <a:srgbClr val="1F497D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D:\Desktop\ФИЦ_НИИ\сентябрь_2018\Девочка_сентябрь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906"/>
            <a:ext cx="481185" cy="4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52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31.08.70 эндоскопия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000" b="1" dirty="0">
                <a:solidFill>
                  <a:srgbClr val="1F497D"/>
                </a:solidFill>
              </a:rPr>
              <a:t>Руководитель ординатуры 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srgbClr val="1F497D"/>
                </a:solidFill>
              </a:rPr>
              <a:t>д.м.н. </a:t>
            </a:r>
            <a:r>
              <a:rPr lang="ru-RU" sz="2000" b="1" dirty="0" smtClean="0">
                <a:solidFill>
                  <a:srgbClr val="1F497D"/>
                </a:solidFill>
              </a:rPr>
              <a:t>Тимошенко Валерий Олегович</a:t>
            </a:r>
            <a:endParaRPr lang="ru-RU" sz="2000" b="1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1F497D"/>
                </a:solidFill>
              </a:rPr>
              <a:t>8(913)532-24-18</a:t>
            </a:r>
          </a:p>
          <a:p>
            <a:pPr marL="0" lvl="0" indent="0">
              <a:buNone/>
            </a:pPr>
            <a:endParaRPr lang="ru-RU" sz="2000" dirty="0" smtClean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Геранимус</a:t>
            </a:r>
            <a:r>
              <a:rPr lang="ru-RU" sz="2000" dirty="0">
                <a:solidFill>
                  <a:srgbClr val="1F497D"/>
                </a:solidFill>
              </a:rPr>
              <a:t> Александр Олегович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Дятлов Павел Сергеевич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Краснов Владислав Петрович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Когалёнок</a:t>
            </a:r>
            <a:r>
              <a:rPr lang="ru-RU" sz="2000" dirty="0">
                <a:solidFill>
                  <a:srgbClr val="1F497D"/>
                </a:solidFill>
              </a:rPr>
              <a:t> Ксения Сергеевна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Лапатинский</a:t>
            </a:r>
            <a:r>
              <a:rPr lang="ru-RU" sz="2000" dirty="0">
                <a:solidFill>
                  <a:srgbClr val="1F497D"/>
                </a:solidFill>
              </a:rPr>
              <a:t> Денис Андреевич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Яньшина</a:t>
            </a:r>
            <a:r>
              <a:rPr lang="ru-RU" sz="2000" dirty="0">
                <a:solidFill>
                  <a:srgbClr val="1F497D"/>
                </a:solidFill>
              </a:rPr>
              <a:t> Дарья Владимировна</a:t>
            </a:r>
          </a:p>
          <a:p>
            <a:pPr marL="0" lvl="0" indent="0">
              <a:buNone/>
            </a:pPr>
            <a:endParaRPr lang="ru-RU" sz="2000" dirty="0">
              <a:solidFill>
                <a:srgbClr val="1F497D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D:\Desktop\ФИЦ_НИИ\сентябрь_2018\Девочка_сентябрь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906"/>
            <a:ext cx="481185" cy="4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903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31.08.72 стоматология общей 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2000" b="1" dirty="0">
                <a:solidFill>
                  <a:srgbClr val="1F497D"/>
                </a:solidFill>
              </a:rPr>
              <a:t>Руководитель ординатуры </a:t>
            </a:r>
          </a:p>
          <a:p>
            <a:pPr marL="0" lvl="0" indent="0">
              <a:buNone/>
            </a:pPr>
            <a:r>
              <a:rPr lang="ru-RU" sz="2000" b="1" dirty="0" smtClean="0">
                <a:solidFill>
                  <a:srgbClr val="1F497D"/>
                </a:solidFill>
              </a:rPr>
              <a:t>к.м.н</a:t>
            </a:r>
            <a:r>
              <a:rPr lang="ru-RU" sz="2000" b="1" dirty="0">
                <a:solidFill>
                  <a:srgbClr val="1F497D"/>
                </a:solidFill>
              </a:rPr>
              <a:t>. </a:t>
            </a:r>
            <a:r>
              <a:rPr lang="ru-RU" sz="2000" b="1" dirty="0" smtClean="0">
                <a:solidFill>
                  <a:srgbClr val="1F497D"/>
                </a:solidFill>
              </a:rPr>
              <a:t>Федотова Елена Васильевна</a:t>
            </a:r>
            <a:endParaRPr lang="ru-RU" sz="2000" b="1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1F497D"/>
                </a:solidFill>
              </a:rPr>
              <a:t>8(983)269-07-79</a:t>
            </a:r>
          </a:p>
          <a:p>
            <a:pPr marL="0" lvl="0" indent="0">
              <a:buNone/>
            </a:pPr>
            <a:endParaRPr lang="ru-RU" sz="1100" dirty="0" smtClean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Быков Кирилл Владимирович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Гончарова Милена Максимовна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Деминов Алексей Андреевич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Иланцев</a:t>
            </a:r>
            <a:r>
              <a:rPr lang="ru-RU" sz="2000" dirty="0">
                <a:solidFill>
                  <a:srgbClr val="1F497D"/>
                </a:solidFill>
              </a:rPr>
              <a:t> Дмитрий Романович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Комлева Анастасия Александровна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Кошаташян</a:t>
            </a:r>
            <a:r>
              <a:rPr lang="ru-RU" sz="2000" dirty="0">
                <a:solidFill>
                  <a:srgbClr val="1F497D"/>
                </a:solidFill>
              </a:rPr>
              <a:t> Славик </a:t>
            </a:r>
            <a:r>
              <a:rPr lang="ru-RU" sz="2000" dirty="0" err="1">
                <a:solidFill>
                  <a:srgbClr val="1F497D"/>
                </a:solidFill>
              </a:rPr>
              <a:t>Агасинович</a:t>
            </a:r>
            <a:endParaRPr lang="ru-RU" sz="2000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Минченко Дина Андреевна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Рябошапко</a:t>
            </a:r>
            <a:r>
              <a:rPr lang="ru-RU" sz="2000" dirty="0">
                <a:solidFill>
                  <a:srgbClr val="1F497D"/>
                </a:solidFill>
              </a:rPr>
              <a:t> Екатерина Ивановна</a:t>
            </a: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Трахименок</a:t>
            </a:r>
            <a:r>
              <a:rPr lang="ru-RU" sz="2000" dirty="0">
                <a:solidFill>
                  <a:srgbClr val="1F497D"/>
                </a:solidFill>
              </a:rPr>
              <a:t> Евгений Иванович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Фадеева Ангелина Сергеевна</a:t>
            </a:r>
          </a:p>
          <a:p>
            <a:pPr marL="0" lvl="0" indent="0">
              <a:buNone/>
            </a:pPr>
            <a:endParaRPr lang="ru-RU" sz="2000" dirty="0">
              <a:solidFill>
                <a:srgbClr val="1F497D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D:\Desktop\ФИЦ_НИИ\сентябрь_2018\Девочка_сентябрь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906"/>
            <a:ext cx="481185" cy="4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78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31.08.75 стоматология ортопедическая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000" b="1" dirty="0">
                <a:solidFill>
                  <a:srgbClr val="1F497D"/>
                </a:solidFill>
              </a:rPr>
              <a:t>Руководитель ординатуры 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srgbClr val="1F497D"/>
                </a:solidFill>
              </a:rPr>
              <a:t>д.м.н. </a:t>
            </a:r>
            <a:r>
              <a:rPr lang="ru-RU" sz="2000" b="1" dirty="0" err="1" smtClean="0">
                <a:solidFill>
                  <a:srgbClr val="1F497D"/>
                </a:solidFill>
              </a:rPr>
              <a:t>Галонский</a:t>
            </a:r>
            <a:r>
              <a:rPr lang="ru-RU" sz="2000" b="1" dirty="0" smtClean="0">
                <a:solidFill>
                  <a:srgbClr val="1F497D"/>
                </a:solidFill>
              </a:rPr>
              <a:t> Владислав Геннадьевич</a:t>
            </a:r>
            <a:endParaRPr lang="ru-RU" sz="2000" b="1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1F497D"/>
                </a:solidFill>
              </a:rPr>
              <a:t>8(902)940-40-11</a:t>
            </a:r>
          </a:p>
          <a:p>
            <a:pPr marL="0" lvl="0" indent="0">
              <a:buNone/>
            </a:pPr>
            <a:endParaRPr lang="ru-RU" sz="2000" dirty="0" smtClean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Лосев Владислав Андреевич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Норов </a:t>
            </a:r>
            <a:r>
              <a:rPr lang="ru-RU" sz="2000" dirty="0" err="1">
                <a:solidFill>
                  <a:srgbClr val="1F497D"/>
                </a:solidFill>
              </a:rPr>
              <a:t>Шероз</a:t>
            </a:r>
            <a:r>
              <a:rPr lang="ru-RU" sz="2000" dirty="0">
                <a:solidFill>
                  <a:srgbClr val="1F497D"/>
                </a:solidFill>
              </a:rPr>
              <a:t> </a:t>
            </a:r>
            <a:r>
              <a:rPr lang="ru-RU" sz="2000" dirty="0" err="1">
                <a:solidFill>
                  <a:srgbClr val="1F497D"/>
                </a:solidFill>
              </a:rPr>
              <a:t>Сунатуллоевич</a:t>
            </a:r>
            <a:endParaRPr lang="ru-RU" sz="2000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Ольвин</a:t>
            </a:r>
            <a:r>
              <a:rPr lang="ru-RU" sz="2000" dirty="0">
                <a:solidFill>
                  <a:srgbClr val="1F497D"/>
                </a:solidFill>
              </a:rPr>
              <a:t>  Олег Анатольевич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Родин Руслан </a:t>
            </a:r>
            <a:r>
              <a:rPr lang="ru-RU" sz="2000" dirty="0" err="1">
                <a:solidFill>
                  <a:srgbClr val="1F497D"/>
                </a:solidFill>
              </a:rPr>
              <a:t>Эльшанович</a:t>
            </a:r>
            <a:endParaRPr lang="ru-RU" sz="2000" dirty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ru-RU" sz="2000" dirty="0" err="1">
                <a:solidFill>
                  <a:srgbClr val="1F497D"/>
                </a:solidFill>
              </a:rPr>
              <a:t>Сидорюк</a:t>
            </a:r>
            <a:r>
              <a:rPr lang="ru-RU" sz="2000" dirty="0">
                <a:solidFill>
                  <a:srgbClr val="1F497D"/>
                </a:solidFill>
              </a:rPr>
              <a:t> Степан Александрович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1F497D"/>
                </a:solidFill>
              </a:rPr>
              <a:t>Токарев Алексей Денисович</a:t>
            </a:r>
          </a:p>
          <a:p>
            <a:pPr marL="0" lvl="0" indent="0">
              <a:buNone/>
            </a:pPr>
            <a:endParaRPr lang="ru-RU" sz="2000" dirty="0">
              <a:solidFill>
                <a:srgbClr val="1F497D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D:\Desktop\ФИЦ_НИИ\сентябрь_2018\Девочка_сентябрь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906"/>
            <a:ext cx="481185" cy="4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416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76875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800" dirty="0">
                <a:solidFill>
                  <a:schemeClr val="tx2"/>
                </a:solidFill>
              </a:rPr>
              <a:t>С</a:t>
            </a:r>
            <a:r>
              <a:rPr lang="ru-RU" sz="3800" dirty="0" smtClean="0">
                <a:solidFill>
                  <a:schemeClr val="tx2"/>
                </a:solidFill>
              </a:rPr>
              <a:t>правки </a:t>
            </a:r>
            <a:r>
              <a:rPr lang="ru-RU" sz="3800" dirty="0">
                <a:solidFill>
                  <a:schemeClr val="tx2"/>
                </a:solidFill>
              </a:rPr>
              <a:t>об обучении, </a:t>
            </a:r>
            <a:r>
              <a:rPr lang="ru-RU" sz="3800" dirty="0" smtClean="0">
                <a:solidFill>
                  <a:schemeClr val="tx2"/>
                </a:solidFill>
              </a:rPr>
              <a:t>копии диплома, удостоверения ординатора </a:t>
            </a:r>
            <a:r>
              <a:rPr lang="ru-RU" sz="3800" dirty="0">
                <a:solidFill>
                  <a:schemeClr val="tx2"/>
                </a:solidFill>
              </a:rPr>
              <a:t>и </a:t>
            </a:r>
            <a:r>
              <a:rPr lang="ru-RU" sz="3800" dirty="0" smtClean="0">
                <a:solidFill>
                  <a:schemeClr val="tx2"/>
                </a:solidFill>
              </a:rPr>
              <a:t>т.п. - </a:t>
            </a:r>
            <a:r>
              <a:rPr lang="ru-RU" sz="3800" dirty="0" smtClean="0">
                <a:solidFill>
                  <a:schemeClr val="tx2"/>
                </a:solidFill>
                <a:cs typeface="Arial" panose="020B0604020202020204" pitchFamily="34" charset="0"/>
              </a:rPr>
              <a:t>специалист </a:t>
            </a:r>
            <a:r>
              <a:rPr lang="ru-RU" sz="3800" dirty="0">
                <a:solidFill>
                  <a:schemeClr val="tx2"/>
                </a:solidFill>
                <a:cs typeface="Arial" panose="020B0604020202020204" pitchFamily="34" charset="0"/>
              </a:rPr>
              <a:t>по учебно-методической работе </a:t>
            </a:r>
            <a:endParaRPr lang="ru-RU" sz="38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800" b="1" u="sng" dirty="0" smtClean="0">
                <a:solidFill>
                  <a:schemeClr val="tx2"/>
                </a:solidFill>
              </a:rPr>
              <a:t>Мягкова Людмила Анатольевна</a:t>
            </a:r>
            <a:r>
              <a:rPr lang="ru-RU" sz="3800" u="sng" dirty="0">
                <a:solidFill>
                  <a:schemeClr val="tx2"/>
                </a:solidFill>
              </a:rPr>
              <a:t> </a:t>
            </a:r>
            <a:endParaRPr lang="ru-RU" sz="3800" u="sng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3800" dirty="0" smtClean="0">
                <a:solidFill>
                  <a:schemeClr val="accent1"/>
                </a:solidFill>
              </a:rPr>
              <a:t>ул</a:t>
            </a:r>
            <a:r>
              <a:rPr lang="ru-RU" sz="3800" dirty="0">
                <a:solidFill>
                  <a:schemeClr val="accent1"/>
                </a:solidFill>
              </a:rPr>
              <a:t>. Партизана Железняка, 3Г, 1 корпус, 3 этаж, </a:t>
            </a:r>
            <a:r>
              <a:rPr lang="ru-RU" sz="3800" dirty="0" err="1">
                <a:solidFill>
                  <a:schemeClr val="accent1"/>
                </a:solidFill>
              </a:rPr>
              <a:t>каб</a:t>
            </a:r>
            <a:r>
              <a:rPr lang="ru-RU" sz="3800" dirty="0">
                <a:solidFill>
                  <a:schemeClr val="accent1"/>
                </a:solidFill>
              </a:rPr>
              <a:t>. №</a:t>
            </a:r>
            <a:r>
              <a:rPr lang="ru-RU" sz="3800" dirty="0" smtClean="0">
                <a:solidFill>
                  <a:schemeClr val="accent1"/>
                </a:solidFill>
              </a:rPr>
              <a:t>312, 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chemeClr val="accent1"/>
                </a:solidFill>
              </a:rPr>
              <a:t>8(391)212-60-40</a:t>
            </a:r>
            <a:r>
              <a:rPr lang="ru-RU" sz="3800" dirty="0" smtClean="0">
                <a:solidFill>
                  <a:schemeClr val="tx2"/>
                </a:solidFill>
              </a:rPr>
              <a:t>;</a:t>
            </a:r>
          </a:p>
          <a:p>
            <a:pPr marL="0" indent="0">
              <a:buNone/>
            </a:pPr>
            <a:endParaRPr lang="ru-RU" sz="29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3800" dirty="0">
                <a:solidFill>
                  <a:schemeClr val="tx2"/>
                </a:solidFill>
              </a:rPr>
              <a:t>Ходатайства на клинические базы, документы о практической подготовке на базах </a:t>
            </a:r>
            <a:r>
              <a:rPr lang="ru-RU" sz="3800" b="1" dirty="0">
                <a:solidFill>
                  <a:schemeClr val="tx2"/>
                </a:solidFill>
              </a:rPr>
              <a:t>– </a:t>
            </a:r>
            <a:r>
              <a:rPr lang="ru-RU" sz="3800" dirty="0">
                <a:solidFill>
                  <a:schemeClr val="tx2"/>
                </a:solidFill>
                <a:cs typeface="Arial" panose="020B0604020202020204" pitchFamily="34" charset="0"/>
              </a:rPr>
              <a:t>специалист по учебно-методической работе </a:t>
            </a:r>
          </a:p>
          <a:p>
            <a:pPr marL="0" indent="0">
              <a:buNone/>
            </a:pPr>
            <a:r>
              <a:rPr lang="ru-RU" sz="3800" b="1" u="sng" dirty="0">
                <a:solidFill>
                  <a:schemeClr val="tx2"/>
                </a:solidFill>
              </a:rPr>
              <a:t>Позднякова Елена Александровна </a:t>
            </a:r>
          </a:p>
          <a:p>
            <a:pPr marL="0" indent="0">
              <a:buNone/>
            </a:pPr>
            <a:r>
              <a:rPr lang="ru-RU" sz="3800" dirty="0">
                <a:solidFill>
                  <a:schemeClr val="accent1"/>
                </a:solidFill>
              </a:rPr>
              <a:t>ул. Партизана Железняка, 3Г, 2 корпус, 2 этаж, </a:t>
            </a:r>
            <a:r>
              <a:rPr lang="ru-RU" sz="3800" dirty="0" err="1">
                <a:solidFill>
                  <a:schemeClr val="accent1"/>
                </a:solidFill>
              </a:rPr>
              <a:t>каб</a:t>
            </a:r>
            <a:r>
              <a:rPr lang="ru-RU" sz="3800" dirty="0">
                <a:solidFill>
                  <a:schemeClr val="accent1"/>
                </a:solidFill>
              </a:rPr>
              <a:t>. №254, 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chemeClr val="accent1"/>
                </a:solidFill>
                <a:cs typeface="Arial" panose="020B0604020202020204" pitchFamily="34" charset="0"/>
              </a:rPr>
              <a:t>8(391)256-81-68;</a:t>
            </a:r>
          </a:p>
          <a:p>
            <a:pPr marL="0" indent="0">
              <a:buNone/>
            </a:pPr>
            <a:endParaRPr lang="ru-RU" sz="29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800" dirty="0" smtClean="0">
                <a:solidFill>
                  <a:schemeClr val="tx2"/>
                </a:solidFill>
              </a:rPr>
              <a:t>Справки о назначении/выплате стипендии, решение вопросов по стипендии – зам. главного бухгалтера ФИЦ КНЦ СО РАН </a:t>
            </a:r>
          </a:p>
          <a:p>
            <a:pPr marL="0" indent="0">
              <a:buNone/>
            </a:pPr>
            <a:r>
              <a:rPr lang="ru-RU" sz="3800" b="1" u="sng" dirty="0" smtClean="0">
                <a:solidFill>
                  <a:schemeClr val="tx2"/>
                </a:solidFill>
              </a:rPr>
              <a:t>Тюрина </a:t>
            </a:r>
            <a:r>
              <a:rPr lang="ru-RU" sz="3800" b="1" u="sng" dirty="0">
                <a:solidFill>
                  <a:schemeClr val="tx2"/>
                </a:solidFill>
              </a:rPr>
              <a:t>Лариса Валерьевна</a:t>
            </a:r>
            <a:r>
              <a:rPr lang="ru-RU" sz="3800" u="sng" dirty="0">
                <a:solidFill>
                  <a:schemeClr val="tx2"/>
                </a:solidFill>
              </a:rPr>
              <a:t> </a:t>
            </a:r>
            <a:endParaRPr lang="ru-RU" sz="3800" u="sng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3800" dirty="0" smtClean="0">
                <a:solidFill>
                  <a:schemeClr val="accent1"/>
                </a:solidFill>
              </a:rPr>
              <a:t>Академгородок</a:t>
            </a:r>
            <a:r>
              <a:rPr lang="ru-RU" sz="3800" dirty="0">
                <a:solidFill>
                  <a:schemeClr val="accent1"/>
                </a:solidFill>
              </a:rPr>
              <a:t>, </a:t>
            </a:r>
            <a:r>
              <a:rPr lang="ru-RU" sz="3800" dirty="0" smtClean="0">
                <a:solidFill>
                  <a:schemeClr val="accent1"/>
                </a:solidFill>
              </a:rPr>
              <a:t>50, бухгалтерия </a:t>
            </a:r>
            <a:r>
              <a:rPr lang="ru-RU" sz="3800" dirty="0">
                <a:solidFill>
                  <a:schemeClr val="accent1"/>
                </a:solidFill>
              </a:rPr>
              <a:t>ФИЦ КНЦ СО </a:t>
            </a:r>
            <a:r>
              <a:rPr lang="ru-RU" sz="3800" dirty="0" smtClean="0">
                <a:solidFill>
                  <a:schemeClr val="accent1"/>
                </a:solidFill>
              </a:rPr>
              <a:t>РАН,</a:t>
            </a:r>
            <a:r>
              <a:rPr lang="ru-RU" sz="3800" dirty="0">
                <a:solidFill>
                  <a:schemeClr val="accent1"/>
                </a:solidFill>
              </a:rPr>
              <a:t> </a:t>
            </a:r>
            <a:endParaRPr lang="ru-RU" sz="3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sz="3800" dirty="0" smtClean="0">
                <a:solidFill>
                  <a:schemeClr val="accent1"/>
                </a:solidFill>
              </a:rPr>
              <a:t>8(391)290-52-53;</a:t>
            </a:r>
          </a:p>
          <a:p>
            <a:pPr marL="0" indent="0">
              <a:buNone/>
            </a:pPr>
            <a:endParaRPr lang="ru-RU" sz="29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3800" dirty="0" smtClean="0">
                <a:solidFill>
                  <a:schemeClr val="tx2"/>
                </a:solidFill>
              </a:rPr>
              <a:t>Документы по воинскому учету - </a:t>
            </a:r>
            <a:r>
              <a:rPr lang="ru-RU" sz="3800" dirty="0">
                <a:solidFill>
                  <a:schemeClr val="tx2"/>
                </a:solidFill>
              </a:rPr>
              <a:t>начальник отдела </a:t>
            </a:r>
            <a:r>
              <a:rPr lang="ru-RU" sz="3800" dirty="0" smtClean="0">
                <a:solidFill>
                  <a:schemeClr val="tx2"/>
                </a:solidFill>
              </a:rPr>
              <a:t>по мобилизационной и </a:t>
            </a:r>
            <a:r>
              <a:rPr lang="ru-RU" sz="3800" dirty="0" err="1" smtClean="0">
                <a:solidFill>
                  <a:schemeClr val="tx2"/>
                </a:solidFill>
              </a:rPr>
              <a:t>военноучетной</a:t>
            </a:r>
            <a:r>
              <a:rPr lang="ru-RU" sz="3800" dirty="0" smtClean="0">
                <a:solidFill>
                  <a:schemeClr val="tx2"/>
                </a:solidFill>
              </a:rPr>
              <a:t> работе ФИЦ </a:t>
            </a:r>
            <a:r>
              <a:rPr lang="ru-RU" sz="3800" dirty="0">
                <a:solidFill>
                  <a:schemeClr val="tx2"/>
                </a:solidFill>
              </a:rPr>
              <a:t>КНЦ СО </a:t>
            </a:r>
            <a:r>
              <a:rPr lang="ru-RU" sz="3800" dirty="0" smtClean="0">
                <a:solidFill>
                  <a:schemeClr val="tx2"/>
                </a:solidFill>
              </a:rPr>
              <a:t>РАН </a:t>
            </a:r>
          </a:p>
          <a:p>
            <a:pPr marL="0" indent="0">
              <a:buNone/>
            </a:pPr>
            <a:r>
              <a:rPr lang="ru-RU" sz="3800" b="1" u="sng" dirty="0" smtClean="0">
                <a:solidFill>
                  <a:schemeClr val="tx2"/>
                </a:solidFill>
              </a:rPr>
              <a:t>Демин </a:t>
            </a:r>
            <a:r>
              <a:rPr lang="ru-RU" sz="3800" b="1" u="sng" dirty="0">
                <a:solidFill>
                  <a:schemeClr val="tx2"/>
                </a:solidFill>
              </a:rPr>
              <a:t>Николай </a:t>
            </a:r>
            <a:r>
              <a:rPr lang="ru-RU" sz="3800" b="1" u="sng" dirty="0" smtClean="0">
                <a:solidFill>
                  <a:schemeClr val="tx2"/>
                </a:solidFill>
              </a:rPr>
              <a:t>Иванович  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chemeClr val="accent1"/>
                </a:solidFill>
              </a:rPr>
              <a:t>Академгородок</a:t>
            </a:r>
            <a:r>
              <a:rPr lang="ru-RU" sz="3800" dirty="0">
                <a:solidFill>
                  <a:schemeClr val="accent1"/>
                </a:solidFill>
              </a:rPr>
              <a:t>, 50, Отдел МВУР, </a:t>
            </a:r>
            <a:r>
              <a:rPr lang="ru-RU" sz="3800" dirty="0" smtClean="0">
                <a:solidFill>
                  <a:schemeClr val="accent1"/>
                </a:solidFill>
              </a:rPr>
              <a:t>3 </a:t>
            </a:r>
            <a:r>
              <a:rPr lang="ru-RU" sz="3800" dirty="0">
                <a:solidFill>
                  <a:schemeClr val="accent1"/>
                </a:solidFill>
              </a:rPr>
              <a:t>этаж, </a:t>
            </a:r>
            <a:r>
              <a:rPr lang="ru-RU" sz="3800" dirty="0" err="1" smtClean="0">
                <a:solidFill>
                  <a:schemeClr val="accent1"/>
                </a:solidFill>
              </a:rPr>
              <a:t>каб</a:t>
            </a:r>
            <a:r>
              <a:rPr lang="ru-RU" sz="3800" dirty="0" smtClean="0">
                <a:solidFill>
                  <a:schemeClr val="accent1"/>
                </a:solidFill>
              </a:rPr>
              <a:t>. </a:t>
            </a:r>
            <a:r>
              <a:rPr lang="ru-RU" sz="3800" dirty="0">
                <a:solidFill>
                  <a:schemeClr val="accent1"/>
                </a:solidFill>
              </a:rPr>
              <a:t>№ 3-12</a:t>
            </a:r>
            <a:endParaRPr lang="ru-RU" sz="3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sz="3800" dirty="0" smtClean="0">
                <a:solidFill>
                  <a:schemeClr val="accent1"/>
                </a:solidFill>
                <a:cs typeface="Arial" panose="020B0604020202020204" pitchFamily="34" charset="0"/>
              </a:rPr>
              <a:t>8(391)</a:t>
            </a:r>
            <a:r>
              <a:rPr lang="ru-RU" sz="3800" dirty="0" smtClean="0">
                <a:solidFill>
                  <a:schemeClr val="accent1"/>
                </a:solidFill>
              </a:rPr>
              <a:t>290-56-82.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D:\Desktop\ФИЦ_НИИ\сентябрь_2018\Девочка_сентябрь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65304"/>
            <a:ext cx="481185" cy="4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697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Практическая подготовка в ординатуре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733256"/>
          </a:xfrm>
        </p:spPr>
        <p:txBody>
          <a:bodyPr>
            <a:normAutofit/>
          </a:bodyPr>
          <a:lstStyle/>
          <a:p>
            <a:endParaRPr lang="ru-RU" sz="1100" dirty="0" smtClean="0"/>
          </a:p>
          <a:p>
            <a:r>
              <a:rPr lang="ru-RU" sz="1600" dirty="0" smtClean="0">
                <a:solidFill>
                  <a:schemeClr val="tx2"/>
                </a:solidFill>
              </a:rPr>
              <a:t>Осуществляется на базах медицинских организаций, утвержденных приказом директора НИИ МПС для практической подготовки обучающихся.</a:t>
            </a:r>
          </a:p>
          <a:p>
            <a:endParaRPr lang="ru-RU" sz="600" dirty="0" smtClean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Практическая подготовка на базе осуществляется в сроки, установленные приказом директора НИИ МПС.</a:t>
            </a:r>
          </a:p>
          <a:p>
            <a:endParaRPr lang="ru-RU" sz="600" dirty="0" smtClean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Пакет документов по циклу практической подготовки  (дневник ординатора, характеристика с места подготовки, история </a:t>
            </a:r>
            <a:r>
              <a:rPr lang="ru-RU" sz="1600" dirty="0">
                <a:solidFill>
                  <a:schemeClr val="tx2"/>
                </a:solidFill>
              </a:rPr>
              <a:t>б</a:t>
            </a:r>
            <a:r>
              <a:rPr lang="ru-RU" sz="1600" dirty="0" smtClean="0">
                <a:solidFill>
                  <a:schemeClr val="tx2"/>
                </a:solidFill>
              </a:rPr>
              <a:t>олезни) является </a:t>
            </a:r>
            <a:r>
              <a:rPr lang="ru-RU" sz="1600" u="sng" dirty="0" smtClean="0">
                <a:solidFill>
                  <a:schemeClr val="tx2"/>
                </a:solidFill>
              </a:rPr>
              <a:t>обязательным, </a:t>
            </a:r>
            <a:r>
              <a:rPr lang="ru-RU" sz="1600" dirty="0" smtClean="0">
                <a:solidFill>
                  <a:schemeClr val="tx2"/>
                </a:solidFill>
              </a:rPr>
              <a:t>оформляется ординатором, проверяется руководителем практической подготовки. Проверенный пакет документов по практической подготовке  сдается в деканат специалисту по учебно-методической работе </a:t>
            </a:r>
            <a:r>
              <a:rPr lang="ru-RU" sz="1600" b="1" dirty="0">
                <a:solidFill>
                  <a:schemeClr val="tx2"/>
                </a:solidFill>
              </a:rPr>
              <a:t>П</a:t>
            </a:r>
            <a:r>
              <a:rPr lang="ru-RU" sz="1600" b="1" dirty="0" smtClean="0">
                <a:solidFill>
                  <a:schemeClr val="tx2"/>
                </a:solidFill>
              </a:rPr>
              <a:t>оздняковой Елене Александровне</a:t>
            </a:r>
            <a:r>
              <a:rPr lang="ru-RU" sz="1600" dirty="0" smtClean="0">
                <a:solidFill>
                  <a:schemeClr val="tx2"/>
                </a:solidFill>
              </a:rPr>
              <a:t>.</a:t>
            </a:r>
          </a:p>
          <a:p>
            <a:endParaRPr lang="ru-RU" sz="800" dirty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Староста группы </a:t>
            </a:r>
            <a:r>
              <a:rPr lang="ru-RU" sz="1600" b="1" dirty="0" smtClean="0">
                <a:solidFill>
                  <a:schemeClr val="tx2"/>
                </a:solidFill>
              </a:rPr>
              <a:t>во </a:t>
            </a:r>
            <a:r>
              <a:rPr lang="ru-RU" sz="1600" b="1" dirty="0">
                <a:solidFill>
                  <a:schemeClr val="tx2"/>
                </a:solidFill>
              </a:rPr>
              <a:t>время практической подготовки</a:t>
            </a:r>
            <a:r>
              <a:rPr lang="ru-RU" sz="1600" dirty="0">
                <a:solidFill>
                  <a:schemeClr val="tx2"/>
                </a:solidFill>
              </a:rPr>
              <a:t> ведет журнал посещений и пропусков (там же отмечаются дежурства), затем в конце каждого месяца предъявляет журнал руководителю практики от НИИ МПС, затем в деканат с документами, подтверждающими уважительную причину для пропуска практики</a:t>
            </a:r>
            <a:r>
              <a:rPr lang="ru-RU" sz="1600" dirty="0" smtClean="0">
                <a:solidFill>
                  <a:schemeClr val="tx2"/>
                </a:solidFill>
              </a:rPr>
              <a:t>.</a:t>
            </a:r>
          </a:p>
          <a:p>
            <a:endParaRPr lang="ru-RU" sz="700" dirty="0">
              <a:solidFill>
                <a:schemeClr val="tx2"/>
              </a:solidFill>
            </a:endParaRPr>
          </a:p>
          <a:p>
            <a:r>
              <a:rPr lang="ru-RU" sz="1600" dirty="0">
                <a:solidFill>
                  <a:schemeClr val="tx2"/>
                </a:solidFill>
              </a:rPr>
              <a:t>Категорически </a:t>
            </a:r>
            <a:r>
              <a:rPr lang="ru-RU" sz="1600" b="1" u="sng" dirty="0">
                <a:solidFill>
                  <a:schemeClr val="tx2"/>
                </a:solidFill>
              </a:rPr>
              <a:t>запрещено</a:t>
            </a:r>
            <a:r>
              <a:rPr lang="ru-RU" sz="1600" dirty="0">
                <a:solidFill>
                  <a:schemeClr val="tx2"/>
                </a:solidFill>
              </a:rPr>
              <a:t> находиться на практических базах, не определенных графиком практической подготовки. </a:t>
            </a:r>
            <a:endParaRPr lang="ru-RU" sz="1600" dirty="0" smtClean="0">
              <a:solidFill>
                <a:schemeClr val="tx2"/>
              </a:solidFill>
            </a:endParaRPr>
          </a:p>
          <a:p>
            <a:endParaRPr lang="ru-RU" sz="700" dirty="0" smtClean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Работающим </a:t>
            </a:r>
            <a:r>
              <a:rPr lang="ru-RU" sz="1600" dirty="0">
                <a:solidFill>
                  <a:schemeClr val="tx2"/>
                </a:solidFill>
              </a:rPr>
              <a:t>ординаторам необходимо решить вопрос с руководством медицинских учреждений о переводе на 0,5 ставки и/или работе в вечернее время</a:t>
            </a:r>
            <a:r>
              <a:rPr lang="ru-RU" sz="1600" dirty="0" smtClean="0">
                <a:solidFill>
                  <a:schemeClr val="tx2"/>
                </a:solidFill>
              </a:rPr>
              <a:t>.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4" name="Picture 2" descr="D:\Desktop\ФИЦ_НИИ\сентябрь_2018\Девочка_сентябрь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906"/>
            <a:ext cx="481185" cy="4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923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Пропуски занятий по уважительной причине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На </a:t>
            </a:r>
            <a:r>
              <a:rPr lang="ru-RU" dirty="0">
                <a:solidFill>
                  <a:schemeClr val="tx2"/>
                </a:solidFill>
              </a:rPr>
              <a:t>каждый пропуск ординатор обязан предоставить документ, подтверждающий уважительные причины для </a:t>
            </a:r>
            <a:r>
              <a:rPr lang="ru-RU" dirty="0" smtClean="0">
                <a:solidFill>
                  <a:schemeClr val="tx2"/>
                </a:solidFill>
              </a:rPr>
              <a:t>пропуска;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Ординатор, пропустивший занятия, </a:t>
            </a:r>
            <a:r>
              <a:rPr lang="ru-RU" b="1" u="sng" dirty="0">
                <a:solidFill>
                  <a:schemeClr val="tx2"/>
                </a:solidFill>
              </a:rPr>
              <a:t>в этот же день</a:t>
            </a:r>
            <a:r>
              <a:rPr lang="ru-RU" dirty="0">
                <a:solidFill>
                  <a:schemeClr val="tx2"/>
                </a:solidFill>
              </a:rPr>
              <a:t>  оповещает любым удобным способом всех нижеперечисленных лиц: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- Руководителя </a:t>
            </a:r>
            <a:r>
              <a:rPr lang="ru-RU" dirty="0">
                <a:solidFill>
                  <a:schemeClr val="tx2"/>
                </a:solidFill>
              </a:rPr>
              <a:t>практики по специальности от НИИ МПС (во время теоретических циклов – преподавателя);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- Заведующего </a:t>
            </a:r>
            <a:r>
              <a:rPr lang="ru-RU" dirty="0">
                <a:solidFill>
                  <a:schemeClr val="tx2"/>
                </a:solidFill>
              </a:rPr>
              <a:t>отделением, где проводится в настоящий момент практика; 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- Врача</a:t>
            </a:r>
            <a:r>
              <a:rPr lang="ru-RU" dirty="0">
                <a:solidFill>
                  <a:schemeClr val="tx2"/>
                </a:solidFill>
              </a:rPr>
              <a:t>, к которому прикреплен в отделении медицинского учреждения;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- Старосту </a:t>
            </a:r>
            <a:r>
              <a:rPr lang="ru-RU" dirty="0">
                <a:solidFill>
                  <a:schemeClr val="tx2"/>
                </a:solidFill>
              </a:rPr>
              <a:t>группы. 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Picture 2" descr="D:\Desktop\ФИЦ_НИИ\сентябрь_2018\Девочка_сентябрь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906"/>
            <a:ext cx="481185" cy="4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090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Старосты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Каждая группа выбирает старосту</a:t>
            </a: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Староста создает группу </a:t>
            </a:r>
            <a:r>
              <a:rPr lang="ru-RU" b="1" dirty="0" err="1" smtClean="0">
                <a:solidFill>
                  <a:schemeClr val="tx2"/>
                </a:solidFill>
              </a:rPr>
              <a:t>вайбер</a:t>
            </a:r>
            <a:r>
              <a:rPr lang="ru-RU" dirty="0" smtClean="0">
                <a:solidFill>
                  <a:schemeClr val="tx2"/>
                </a:solidFill>
              </a:rPr>
              <a:t> с первого дня занятия (вносятся все </a:t>
            </a:r>
            <a:r>
              <a:rPr lang="ru-RU" dirty="0" err="1" smtClean="0">
                <a:solidFill>
                  <a:schemeClr val="tx2"/>
                </a:solidFill>
              </a:rPr>
              <a:t>одногруппники</a:t>
            </a:r>
            <a:r>
              <a:rPr lang="ru-RU" dirty="0" smtClean="0">
                <a:solidFill>
                  <a:schemeClr val="tx2"/>
                </a:solidFill>
              </a:rPr>
              <a:t>, Латышева Алена Николаевна, </a:t>
            </a:r>
            <a:r>
              <a:rPr lang="ru-RU" dirty="0" err="1" smtClean="0">
                <a:solidFill>
                  <a:schemeClr val="tx2"/>
                </a:solidFill>
              </a:rPr>
              <a:t>Холомеева</a:t>
            </a:r>
            <a:r>
              <a:rPr lang="ru-RU" dirty="0" smtClean="0">
                <a:solidFill>
                  <a:schemeClr val="tx2"/>
                </a:solidFill>
              </a:rPr>
              <a:t> Анна Юрьевна, Позднякова Елена Александровна)</a:t>
            </a: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Название группы: «2024 специальность»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Picture 2" descr="D:\Desktop\ФИЦ_НИИ\сентябрь_2018\Девочка_сентябрь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906"/>
            <a:ext cx="481185" cy="4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38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5008" y="270045"/>
            <a:ext cx="8028384" cy="5572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2"/>
                </a:solidFill>
              </a:rPr>
              <a:t>НАУЧНО-ИССЛЕДОВАТЕЛЬСКИЙ ИНСТИТУТ 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МЕДИЦИНСКИХ </a:t>
            </a:r>
            <a:r>
              <a:rPr lang="ru-RU" sz="2000" b="1" dirty="0">
                <a:solidFill>
                  <a:schemeClr val="tx2"/>
                </a:solidFill>
              </a:rPr>
              <a:t>ПРОБЛЕМ СЕВЕРА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 descr="D:\Desktop\ФИЦ_НИИ\сентябрь_2018\Девочка_сентябрь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906"/>
            <a:ext cx="117237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074166"/>
              </p:ext>
            </p:extLst>
          </p:nvPr>
        </p:nvGraphicFramePr>
        <p:xfrm>
          <a:off x="3491880" y="2060848"/>
          <a:ext cx="5544616" cy="3078480"/>
        </p:xfrm>
        <a:graphic>
          <a:graphicData uri="http://schemas.openxmlformats.org/drawingml/2006/table">
            <a:tbl>
              <a:tblPr/>
              <a:tblGrid>
                <a:gridCol w="5544616"/>
              </a:tblGrid>
              <a:tr h="2808312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2"/>
                          </a:solidFill>
                          <a:latin typeface="+mj-lt"/>
                          <a:cs typeface="Arial" panose="020B0604020202020204" pitchFamily="34" charset="0"/>
                        </a:rPr>
                        <a:t>Директор НИ ИМПС,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tx2"/>
                          </a:solidFill>
                          <a:latin typeface="+mj-lt"/>
                          <a:cs typeface="Arial" panose="020B0604020202020204" pitchFamily="34" charset="0"/>
                        </a:rPr>
                        <a:t>заместитель директора ФИЦ КНЦ СО РАН </a:t>
                      </a:r>
                    </a:p>
                    <a:p>
                      <a:r>
                        <a:rPr lang="ru-RU" sz="2400" b="0" dirty="0" smtClean="0">
                          <a:solidFill>
                            <a:schemeClr val="tx2"/>
                          </a:solidFill>
                          <a:latin typeface="+mj-lt"/>
                          <a:cs typeface="Arial" panose="020B0604020202020204" pitchFamily="34" charset="0"/>
                        </a:rPr>
                        <a:t>по научной работе,</a:t>
                      </a:r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+mj-lt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2400" b="1" dirty="0">
                          <a:solidFill>
                            <a:schemeClr val="tx2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ru-RU" sz="2400" dirty="0" smtClean="0">
                          <a:solidFill>
                            <a:schemeClr val="tx2"/>
                          </a:solidFill>
                          <a:latin typeface="+mj-lt"/>
                          <a:cs typeface="Arial" panose="020B0604020202020204" pitchFamily="34" charset="0"/>
                        </a:rPr>
                        <a:t>доктор медицинских наук, профессор</a:t>
                      </a:r>
                    </a:p>
                    <a:p>
                      <a:r>
                        <a:rPr lang="ru-RU" sz="2400" dirty="0">
                          <a:solidFill>
                            <a:schemeClr val="tx2"/>
                          </a:solidFill>
                          <a:latin typeface="+mj-lt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2400" dirty="0">
                          <a:solidFill>
                            <a:schemeClr val="tx2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endParaRPr lang="ru-RU" sz="2400" dirty="0" smtClean="0">
                        <a:solidFill>
                          <a:schemeClr val="tx2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+mj-lt"/>
                          <a:cs typeface="Arial" panose="020B0604020202020204" pitchFamily="34" charset="0"/>
                        </a:rPr>
                        <a:t>Эдуард </a:t>
                      </a:r>
                      <a:r>
                        <a:rPr lang="ru-RU" sz="2800" b="1" dirty="0" err="1" smtClean="0">
                          <a:solidFill>
                            <a:schemeClr val="tx2"/>
                          </a:solidFill>
                          <a:latin typeface="+mj-lt"/>
                          <a:cs typeface="Arial" panose="020B0604020202020204" pitchFamily="34" charset="0"/>
                        </a:rPr>
                        <a:t>Вильямович</a:t>
                      </a:r>
                      <a:r>
                        <a:rPr lang="ru-RU" sz="2800" b="1" dirty="0" smtClean="0">
                          <a:solidFill>
                            <a:schemeClr val="tx2"/>
                          </a:solidFill>
                          <a:latin typeface="+mj-lt"/>
                          <a:cs typeface="Arial" panose="020B0604020202020204" pitchFamily="34" charset="0"/>
                        </a:rPr>
                        <a:t> Каспаров</a:t>
                      </a:r>
                      <a:r>
                        <a:rPr lang="ru-RU" sz="2400" b="1" dirty="0">
                          <a:latin typeface="+mj-lt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2400" b="1" dirty="0"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29200" y="3035598"/>
            <a:ext cx="4572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altLang="ru-RU" sz="1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0" name="Picture 2" descr="Каспар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5" y="1849951"/>
            <a:ext cx="2870049" cy="316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849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88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u="sng" dirty="0">
                <a:solidFill>
                  <a:schemeClr val="tx2"/>
                </a:solidFill>
              </a:rPr>
              <a:t>Где можно посмотреть </a:t>
            </a:r>
            <a:r>
              <a:rPr lang="ru-RU" sz="2000" b="1" u="sng" dirty="0" smtClean="0">
                <a:solidFill>
                  <a:schemeClr val="tx2"/>
                </a:solidFill>
              </a:rPr>
              <a:t>информацию</a:t>
            </a:r>
            <a:r>
              <a:rPr lang="ru-RU" sz="2000" b="1" dirty="0" smtClean="0">
                <a:solidFill>
                  <a:schemeClr val="tx2"/>
                </a:solidFill>
              </a:rPr>
              <a:t>?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Ссылка: </a:t>
            </a:r>
            <a:r>
              <a:rPr lang="en-US" sz="2000" b="1" dirty="0">
                <a:solidFill>
                  <a:schemeClr val="tx2"/>
                </a:solidFill>
                <a:hlinkClick r:id="rId2"/>
              </a:rPr>
              <a:t>https://career.krasn.ru/ordinator</a:t>
            </a:r>
            <a:r>
              <a:rPr lang="en-US" sz="2000" b="1" dirty="0" smtClean="0">
                <a:solidFill>
                  <a:schemeClr val="tx2"/>
                </a:solidFill>
                <a:hlinkClick r:id="rId2"/>
              </a:rPr>
              <a:t>/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Нормативная база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Рабочие программы дисциплин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Расписание занятий теоретической и практической подготовки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Примеры оформления документов и т.д.</a:t>
            </a:r>
          </a:p>
          <a:p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448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955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Библиотека НИИ МПС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Заведующая библиотекой </a:t>
            </a:r>
          </a:p>
          <a:p>
            <a:pPr marL="0" indent="0">
              <a:buNone/>
            </a:pPr>
            <a:endParaRPr lang="ru-RU" b="1" u="sng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b="1" u="sng" dirty="0" smtClean="0">
                <a:solidFill>
                  <a:schemeClr val="tx2"/>
                </a:solidFill>
              </a:rPr>
              <a:t>Вагина Наталья Ивановна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ул</a:t>
            </a:r>
            <a:r>
              <a:rPr lang="ru-RU" sz="2400" dirty="0">
                <a:solidFill>
                  <a:schemeClr val="accent1"/>
                </a:solidFill>
              </a:rPr>
              <a:t>. Партизана Железняка, </a:t>
            </a:r>
            <a:r>
              <a:rPr lang="ru-RU" sz="2400" dirty="0" smtClean="0">
                <a:solidFill>
                  <a:schemeClr val="accent1"/>
                </a:solidFill>
              </a:rPr>
              <a:t>3Г</a:t>
            </a:r>
            <a:r>
              <a:rPr lang="ru-RU" sz="2400" dirty="0">
                <a:solidFill>
                  <a:schemeClr val="accent1"/>
                </a:solidFill>
              </a:rPr>
              <a:t>, </a:t>
            </a:r>
            <a:r>
              <a:rPr lang="ru-RU" sz="2400" dirty="0" smtClean="0">
                <a:solidFill>
                  <a:schemeClr val="accent1"/>
                </a:solidFill>
              </a:rPr>
              <a:t>1 </a:t>
            </a:r>
            <a:r>
              <a:rPr lang="ru-RU" sz="2400" dirty="0">
                <a:solidFill>
                  <a:schemeClr val="accent1"/>
                </a:solidFill>
              </a:rPr>
              <a:t>корпус, </a:t>
            </a:r>
            <a:r>
              <a:rPr lang="ru-RU" sz="2400" dirty="0" smtClean="0">
                <a:solidFill>
                  <a:schemeClr val="accent1"/>
                </a:solidFill>
              </a:rPr>
              <a:t>1 </a:t>
            </a:r>
            <a:r>
              <a:rPr lang="ru-RU" sz="2400" dirty="0">
                <a:solidFill>
                  <a:schemeClr val="accent1"/>
                </a:solidFill>
              </a:rPr>
              <a:t>этаж, </a:t>
            </a:r>
            <a:r>
              <a:rPr lang="ru-RU" sz="2400" dirty="0" err="1">
                <a:solidFill>
                  <a:schemeClr val="accent1"/>
                </a:solidFill>
              </a:rPr>
              <a:t>каб</a:t>
            </a:r>
            <a:r>
              <a:rPr lang="ru-RU" sz="2400" dirty="0">
                <a:solidFill>
                  <a:schemeClr val="accent1"/>
                </a:solidFill>
              </a:rPr>
              <a:t>. </a:t>
            </a:r>
            <a:r>
              <a:rPr lang="ru-RU" sz="2400" dirty="0" smtClean="0">
                <a:solidFill>
                  <a:schemeClr val="accent1"/>
                </a:solidFill>
              </a:rPr>
              <a:t>№5.</a:t>
            </a:r>
          </a:p>
          <a:p>
            <a:pPr marL="0" indent="0">
              <a:buNone/>
            </a:pPr>
            <a:endParaRPr lang="ru-RU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11536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tx2"/>
                </a:solidFill>
              </a:rPr>
              <a:t>Спасибо за внимание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0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260648"/>
            <a:ext cx="8427334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ФАКУЛЬТЕТ ПОДГОТОВКИ МЕДИЦИНСКИХ КАДРОВ НИ МПС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80" y="3710597"/>
            <a:ext cx="83596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771800" y="5616624"/>
            <a:ext cx="5947813" cy="6237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04" y="1085697"/>
            <a:ext cx="817118" cy="11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71970" y="1014117"/>
            <a:ext cx="6547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 smtClean="0">
                <a:solidFill>
                  <a:schemeClr val="tx2"/>
                </a:solidFill>
                <a:cs typeface="Arial" panose="020B0604020202020204" pitchFamily="34" charset="0"/>
              </a:rPr>
              <a:t>Декан факультета</a:t>
            </a:r>
          </a:p>
          <a:p>
            <a:r>
              <a:rPr 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Латышева Алёна Николаевна,</a:t>
            </a:r>
            <a: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  <a:t> к.м.н.</a:t>
            </a:r>
          </a:p>
          <a:p>
            <a:r>
              <a:rPr lang="ru-RU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ул</a:t>
            </a:r>
            <a: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  <a:t>. Партизана </a:t>
            </a:r>
            <a:r>
              <a:rPr lang="ru-RU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Железняка, 3Г</a:t>
            </a:r>
            <a: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  <a:t>, 1 корпус, 3 этаж, </a:t>
            </a:r>
            <a:r>
              <a:rPr lang="ru-RU" sz="1200" dirty="0" err="1">
                <a:solidFill>
                  <a:schemeClr val="tx2"/>
                </a:solidFill>
                <a:cs typeface="Arial" panose="020B0604020202020204" pitchFamily="34" charset="0"/>
              </a:rPr>
              <a:t>каб</a:t>
            </a:r>
            <a: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  <a:t>. №310</a:t>
            </a:r>
            <a:b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раб. тел</a:t>
            </a:r>
            <a: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  <a:t>. </a:t>
            </a:r>
            <a:r>
              <a:rPr lang="ru-RU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8(391)256-81-53</a:t>
            </a:r>
            <a: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  <a:t>, </a:t>
            </a:r>
            <a:endParaRPr lang="ru-RU" sz="12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  <a:t>с</a:t>
            </a:r>
            <a:r>
              <a:rPr lang="ru-RU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от. тел. 8(950)400-42-20 </a:t>
            </a:r>
          </a:p>
          <a:p>
            <a:r>
              <a:rPr lang="ru-RU" sz="1200" dirty="0" smtClean="0">
                <a:solidFill>
                  <a:srgbClr val="002060"/>
                </a:solidFill>
                <a:cs typeface="Arial" panose="020B0604020202020204" pitchFamily="34" charset="0"/>
              </a:rPr>
              <a:t>e-</a:t>
            </a:r>
            <a:r>
              <a:rPr lang="ru-RU" sz="12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  <a:hlinkClick r:id="rId5"/>
              </a:rPr>
              <a:t>lat-an@mail.ru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71971" y="3690955"/>
            <a:ext cx="654746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>
                <a:solidFill>
                  <a:schemeClr val="tx2"/>
                </a:solidFill>
                <a:cs typeface="Arial" panose="020B0604020202020204" pitchFamily="34" charset="0"/>
              </a:rPr>
              <a:t>Специалист </a:t>
            </a:r>
            <a:r>
              <a:rPr lang="ru-RU" sz="1200" u="sng" dirty="0">
                <a:solidFill>
                  <a:schemeClr val="tx2"/>
                </a:solidFill>
                <a:cs typeface="Arial" panose="020B0604020202020204" pitchFamily="34" charset="0"/>
              </a:rPr>
              <a:t>по учебно-методической </a:t>
            </a:r>
            <a:r>
              <a:rPr lang="ru-RU" sz="1200" u="sng" dirty="0" smtClean="0">
                <a:solidFill>
                  <a:schemeClr val="tx2"/>
                </a:solidFill>
                <a:cs typeface="Arial" panose="020B0604020202020204" pitchFamily="34" charset="0"/>
              </a:rPr>
              <a:t>работе </a:t>
            </a:r>
          </a:p>
          <a:p>
            <a:r>
              <a:rPr 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Мягкова </a:t>
            </a: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Людмила </a:t>
            </a:r>
            <a:r>
              <a:rPr 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Анатольевна</a:t>
            </a: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/>
            </a:r>
            <a:b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ул</a:t>
            </a:r>
            <a: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  <a:t>. Партизана Железняка, </a:t>
            </a:r>
            <a:r>
              <a:rPr lang="ru-RU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3Г</a:t>
            </a:r>
            <a: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  <a:t>, 1 корпус, 3 этаж, </a:t>
            </a:r>
            <a:r>
              <a:rPr lang="ru-RU" sz="1200" dirty="0" err="1">
                <a:solidFill>
                  <a:schemeClr val="tx2"/>
                </a:solidFill>
                <a:cs typeface="Arial" panose="020B0604020202020204" pitchFamily="34" charset="0"/>
              </a:rPr>
              <a:t>каб</a:t>
            </a:r>
            <a: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  <a:t>. №312</a:t>
            </a:r>
            <a:b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раб. тел</a:t>
            </a:r>
            <a: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  <a:t>. </a:t>
            </a:r>
            <a:r>
              <a:rPr lang="ru-RU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8(391)212-60-40 </a:t>
            </a:r>
          </a:p>
          <a:p>
            <a:r>
              <a:rPr lang="ru-RU" sz="1200" dirty="0" smtClean="0">
                <a:solidFill>
                  <a:srgbClr val="002060"/>
                </a:solidFill>
                <a:cs typeface="Arial" panose="020B0604020202020204" pitchFamily="34" charset="0"/>
              </a:rPr>
              <a:t>e-</a:t>
            </a:r>
            <a:r>
              <a:rPr lang="ru-RU" sz="12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  <a:hlinkClick r:id="rId6"/>
              </a:rPr>
              <a:t> babushkadedashka@mail.ru</a:t>
            </a: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ru-RU" sz="16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09690" y="4955532"/>
            <a:ext cx="6672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>
                <a:solidFill>
                  <a:schemeClr val="tx2"/>
                </a:solidFill>
                <a:cs typeface="Arial" panose="020B0604020202020204" pitchFamily="34" charset="0"/>
              </a:rPr>
              <a:t>Специалист по учебно-методической работе </a:t>
            </a:r>
            <a:endParaRPr lang="ru-RU" sz="1200" u="sng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Позднякова </a:t>
            </a: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Елена Александровна</a:t>
            </a:r>
            <a:b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ул</a:t>
            </a:r>
            <a: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  <a:t>. Партизана Железняка, </a:t>
            </a:r>
            <a:r>
              <a:rPr lang="ru-RU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3Г</a:t>
            </a:r>
            <a: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  <a:t>, 2 корпус, 2 этаж, </a:t>
            </a:r>
            <a:r>
              <a:rPr lang="ru-RU" sz="1200" dirty="0" err="1">
                <a:solidFill>
                  <a:schemeClr val="tx2"/>
                </a:solidFill>
                <a:cs typeface="Arial" panose="020B0604020202020204" pitchFamily="34" charset="0"/>
              </a:rPr>
              <a:t>каб</a:t>
            </a:r>
            <a: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  <a:t>. №254</a:t>
            </a:r>
            <a:b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раб. тел</a:t>
            </a:r>
            <a: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  <a:t>. </a:t>
            </a:r>
            <a:r>
              <a:rPr lang="ru-RU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8(391)256-81-68 </a:t>
            </a:r>
          </a:p>
          <a:p>
            <a:r>
              <a:rPr lang="ru-RU" sz="12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сот.тел</a:t>
            </a:r>
            <a:r>
              <a:rPr lang="ru-RU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. 8(983)611-40-92</a:t>
            </a:r>
          </a:p>
          <a:p>
            <a:r>
              <a:rPr lang="ru-RU" sz="1200" dirty="0" smtClean="0">
                <a:solidFill>
                  <a:srgbClr val="002060"/>
                </a:solidFill>
                <a:cs typeface="Arial" panose="020B0604020202020204" pitchFamily="34" charset="0"/>
              </a:rPr>
              <a:t>е-</a:t>
            </a:r>
            <a:r>
              <a:rPr lang="ru-RU" sz="12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mail</a:t>
            </a:r>
            <a:r>
              <a:rPr lang="ru-RU" sz="1200" dirty="0" smtClean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lang="ru-RU" sz="1200" dirty="0" smtClean="0">
                <a:solidFill>
                  <a:srgbClr val="002060"/>
                </a:solidFill>
                <a:cs typeface="Arial" panose="020B0604020202020204" pitchFamily="34" charset="0"/>
                <a:hlinkClick r:id="rId6"/>
              </a:rPr>
              <a:t>elena.zolotoponyuk@mail.ru</a:t>
            </a:r>
            <a:r>
              <a:rPr lang="ru-RU" sz="12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rgbClr val="002060"/>
                </a:solidFill>
                <a:cs typeface="Arial" panose="020B0604020202020204" pitchFamily="34" charset="0"/>
                <a:hlinkClick r:id="rId7"/>
              </a:rPr>
              <a:t>opo_impn@impn.ru</a:t>
            </a:r>
            <a:r>
              <a:rPr lang="ru-RU" sz="12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endParaRPr lang="ru-RU" sz="12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20" y="5048541"/>
            <a:ext cx="815416" cy="113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D:\Desktop\ФИЦ_НИИ\сентябрь_2018\Девочка_сентябрь_20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906"/>
            <a:ext cx="481185" cy="4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03" y="2459849"/>
            <a:ext cx="840893" cy="112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8661" y="2368362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u="sng" dirty="0">
                <a:solidFill>
                  <a:schemeClr val="tx2"/>
                </a:solidFill>
                <a:cs typeface="Arial" panose="020B0604020202020204" pitchFamily="34" charset="0"/>
              </a:rPr>
              <a:t>Ученый </a:t>
            </a:r>
            <a:r>
              <a:rPr lang="ru-RU" sz="1200" b="1" u="sng" dirty="0" smtClean="0">
                <a:solidFill>
                  <a:schemeClr val="tx2"/>
                </a:solidFill>
                <a:cs typeface="Arial" panose="020B0604020202020204" pitchFamily="34" charset="0"/>
              </a:rPr>
              <a:t>секретарь</a:t>
            </a:r>
            <a:endParaRPr lang="ru-RU" sz="1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ru-RU" sz="12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Холомеева</a:t>
            </a:r>
            <a:r>
              <a:rPr 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cs typeface="Arial" panose="020B0604020202020204" pitchFamily="34" charset="0"/>
              </a:rPr>
              <a:t>Анна </a:t>
            </a:r>
            <a:r>
              <a:rPr lang="ru-RU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Юрьевна, </a:t>
            </a:r>
            <a:r>
              <a:rPr lang="ru-RU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к.м.н</a:t>
            </a:r>
            <a: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  <a:t>. </a:t>
            </a:r>
            <a:endParaRPr lang="ru-RU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ул</a:t>
            </a:r>
            <a: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  <a:t>. Партизана Железняка, д. 3Г, 1 корпус, 3 этаж, </a:t>
            </a:r>
            <a:r>
              <a:rPr lang="ru-RU" sz="1200" dirty="0" err="1">
                <a:solidFill>
                  <a:schemeClr val="tx2"/>
                </a:solidFill>
                <a:cs typeface="Arial" panose="020B0604020202020204" pitchFamily="34" charset="0"/>
              </a:rPr>
              <a:t>каб</a:t>
            </a:r>
            <a: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  <a:t>. №302</a:t>
            </a:r>
            <a:b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  <a:t>раб. тел. </a:t>
            </a:r>
            <a:r>
              <a:rPr lang="ru-RU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8(391)256-81-53</a:t>
            </a:r>
          </a:p>
          <a:p>
            <a: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  <a:t>сот. </a:t>
            </a:r>
            <a:r>
              <a:rPr lang="ru-RU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тел 8 (903)986-60-19,</a:t>
            </a:r>
          </a:p>
          <a:p>
            <a:r>
              <a:rPr lang="ru-RU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e-</a:t>
            </a:r>
            <a:r>
              <a:rPr lang="ru-RU" sz="12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mail</a:t>
            </a:r>
            <a:r>
              <a:rPr lang="ru-RU" sz="1200" dirty="0">
                <a:solidFill>
                  <a:schemeClr val="tx2"/>
                </a:solidFill>
                <a:cs typeface="Arial" panose="020B0604020202020204" pitchFamily="34" charset="0"/>
              </a:rPr>
              <a:t>: </a:t>
            </a:r>
            <a:r>
              <a:rPr lang="ru-RU" sz="1200" dirty="0">
                <a:solidFill>
                  <a:schemeClr val="tx2"/>
                </a:solidFill>
                <a:cs typeface="Arial" panose="020B0604020202020204" pitchFamily="34" charset="0"/>
                <a:hlinkClick r:id="rId11"/>
              </a:rPr>
              <a:t>ninfo@impn.ru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2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chemeClr val="tx2"/>
                </a:solidFill>
              </a:rPr>
              <a:t>С</a:t>
            </a:r>
            <a:r>
              <a:rPr lang="ru-RU" sz="3100" b="1" dirty="0" smtClean="0">
                <a:solidFill>
                  <a:schemeClr val="tx2"/>
                </a:solidFill>
              </a:rPr>
              <a:t>видетельство о государственной аккредитации </a:t>
            </a:r>
            <a:r>
              <a:rPr lang="ru-RU" dirty="0">
                <a:solidFill>
                  <a:schemeClr val="tx2"/>
                </a:solidFill>
              </a:rPr>
              <a:t> </a:t>
            </a: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l="39633" t="8534" r="25042" b="4158"/>
          <a:stretch/>
        </p:blipFill>
        <p:spPr bwMode="auto">
          <a:xfrm>
            <a:off x="971600" y="1489099"/>
            <a:ext cx="3255491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39756" t="7878" r="25165" b="3720"/>
          <a:stretch/>
        </p:blipFill>
        <p:spPr bwMode="auto">
          <a:xfrm>
            <a:off x="4960664" y="1484784"/>
            <a:ext cx="3283743" cy="4533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4435" y="617044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выданное свидетельство об аккредитации носит бессрочный характер</a:t>
            </a:r>
            <a:r>
              <a:rPr lang="ru-RU" sz="1200" dirty="0" smtClean="0"/>
              <a:t>, не </a:t>
            </a:r>
            <a:r>
              <a:rPr lang="ru-RU" sz="1200" dirty="0"/>
              <a:t>требует переоформления  и действительно в настоящий момент (п.12 ФЗ от 29 декабря 2012 г. N 273-ФЗ "Об образовании в Российской Федерации" </a:t>
            </a:r>
          </a:p>
        </p:txBody>
      </p:sp>
      <p:pic>
        <p:nvPicPr>
          <p:cNvPr id="9" name="Picture 2" descr="D:\Desktop\ФИЦ_НИИ\сентябрь_2018\Девочка_сентябрь_2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906"/>
            <a:ext cx="481185" cy="4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37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Лицензия на осуществление образовательной деятельности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2465" t="20131" r="27134" b="8533"/>
          <a:stretch/>
        </p:blipFill>
        <p:spPr bwMode="auto">
          <a:xfrm>
            <a:off x="2411760" y="1052736"/>
            <a:ext cx="4032448" cy="5589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D:\Desktop\ФИЦ_НИИ\сентябрь_2018\Девочка_сентябрь_2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906"/>
            <a:ext cx="481185" cy="4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790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Структура программы ординатуры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Вид образования</a:t>
            </a:r>
            <a:r>
              <a:rPr lang="ru-RU" dirty="0">
                <a:solidFill>
                  <a:schemeClr val="tx2"/>
                </a:solidFill>
              </a:rPr>
              <a:t>: профессиональное образование</a:t>
            </a:r>
          </a:p>
          <a:p>
            <a:r>
              <a:rPr lang="ru-RU" b="1" dirty="0">
                <a:solidFill>
                  <a:schemeClr val="tx2"/>
                </a:solidFill>
              </a:rPr>
              <a:t>Уровень образования</a:t>
            </a:r>
            <a:r>
              <a:rPr lang="ru-RU" dirty="0">
                <a:solidFill>
                  <a:schemeClr val="tx2"/>
                </a:solidFill>
              </a:rPr>
              <a:t>: высшее образование - подготовка кадров высшей квалификации</a:t>
            </a:r>
          </a:p>
          <a:p>
            <a:r>
              <a:rPr lang="ru-RU" b="1" dirty="0">
                <a:solidFill>
                  <a:schemeClr val="tx2"/>
                </a:solidFill>
              </a:rPr>
              <a:t>Направление подготовки</a:t>
            </a:r>
            <a:r>
              <a:rPr lang="ru-RU" dirty="0">
                <a:solidFill>
                  <a:schemeClr val="tx2"/>
                </a:solidFill>
              </a:rPr>
              <a:t>: 31.00.00 Клиническая медицина</a:t>
            </a:r>
          </a:p>
          <a:p>
            <a:r>
              <a:rPr lang="ru-RU" b="1" dirty="0">
                <a:solidFill>
                  <a:schemeClr val="tx2"/>
                </a:solidFill>
              </a:rPr>
              <a:t>Форма обучения</a:t>
            </a:r>
            <a:r>
              <a:rPr lang="ru-RU" dirty="0">
                <a:solidFill>
                  <a:schemeClr val="tx2"/>
                </a:solidFill>
              </a:rPr>
              <a:t>: очная</a:t>
            </a:r>
          </a:p>
          <a:p>
            <a:r>
              <a:rPr lang="ru-RU" b="1" dirty="0">
                <a:solidFill>
                  <a:schemeClr val="tx2"/>
                </a:solidFill>
              </a:rPr>
              <a:t>Срок обучения</a:t>
            </a:r>
            <a:r>
              <a:rPr lang="ru-RU" dirty="0">
                <a:solidFill>
                  <a:schemeClr val="tx2"/>
                </a:solidFill>
              </a:rPr>
              <a:t>: 2 года, 5 </a:t>
            </a:r>
            <a:r>
              <a:rPr lang="ru-RU" dirty="0" smtClean="0">
                <a:solidFill>
                  <a:schemeClr val="tx2"/>
                </a:solidFill>
              </a:rPr>
              <a:t>лет</a:t>
            </a:r>
          </a:p>
          <a:p>
            <a:r>
              <a:rPr lang="ru-RU" dirty="0">
                <a:solidFill>
                  <a:schemeClr val="tx2"/>
                </a:solidFill>
              </a:rPr>
              <a:t>Язык, на котором осуществляется </a:t>
            </a:r>
            <a:r>
              <a:rPr lang="ru-RU" dirty="0" smtClean="0">
                <a:solidFill>
                  <a:schemeClr val="tx2"/>
                </a:solidFill>
              </a:rPr>
              <a:t>образование </a:t>
            </a:r>
            <a:r>
              <a:rPr lang="ru-RU" dirty="0">
                <a:solidFill>
                  <a:schemeClr val="tx2"/>
                </a:solidFill>
              </a:rPr>
              <a:t>– </a:t>
            </a:r>
            <a:r>
              <a:rPr lang="ru-RU" b="1" dirty="0">
                <a:solidFill>
                  <a:schemeClr val="tx2"/>
                </a:solidFill>
              </a:rPr>
              <a:t>русский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Теоретическая подготовка</a:t>
            </a:r>
            <a:r>
              <a:rPr lang="ru-RU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- освоение теоретических дисциплин/модулей;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Практическая подготовка</a:t>
            </a:r>
            <a:r>
              <a:rPr lang="ru-RU" dirty="0" smtClean="0">
                <a:solidFill>
                  <a:schemeClr val="tx2"/>
                </a:solidFill>
              </a:rPr>
              <a:t>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- </a:t>
            </a:r>
            <a:r>
              <a:rPr lang="ru-RU" sz="2800" dirty="0" smtClean="0">
                <a:solidFill>
                  <a:schemeClr val="tx2"/>
                </a:solidFill>
              </a:rPr>
              <a:t>освоение практических навыков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Государственная итоговая аттестация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Диплом об окончании ординатуры - dissertator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07299"/>
            <a:ext cx="3096344" cy="219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Desktop\ФИЦ_НИИ\сентябрь_2018\Девочка_сентябрь_2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906"/>
            <a:ext cx="481185" cy="4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194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2"/>
                </a:solidFill>
              </a:rPr>
              <a:t>Списки поступивших в ординатуру</a:t>
            </a:r>
            <a:br>
              <a:rPr lang="ru-RU" sz="5400" dirty="0" smtClean="0">
                <a:solidFill>
                  <a:schemeClr val="tx2"/>
                </a:solidFill>
              </a:rPr>
            </a:br>
            <a:r>
              <a:rPr lang="ru-RU" sz="5400" dirty="0" smtClean="0">
                <a:solidFill>
                  <a:schemeClr val="tx2"/>
                </a:solidFill>
              </a:rPr>
              <a:t>по специальностям</a:t>
            </a:r>
            <a:endParaRPr lang="ru-RU" sz="5400" dirty="0">
              <a:solidFill>
                <a:schemeClr val="tx2"/>
              </a:solidFill>
            </a:endParaRPr>
          </a:p>
        </p:txBody>
      </p:sp>
      <p:pic>
        <p:nvPicPr>
          <p:cNvPr id="4" name="Picture 2" descr="D:\Desktop\ФИЦ_НИИ\сентябрь_2018\Девочка_сентябрь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906"/>
            <a:ext cx="481185" cy="4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564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31.08.01 акушерство и гинекология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104" y="155679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Руководитель ординатуры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к.м.н. Шилова Ольга Юрьевна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8(905)970-85-00</a:t>
            </a:r>
          </a:p>
          <a:p>
            <a:pPr marL="0" indent="0">
              <a:buNone/>
            </a:pPr>
            <a:endParaRPr lang="ru-RU" sz="1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000" dirty="0" err="1">
                <a:solidFill>
                  <a:schemeClr val="tx2"/>
                </a:solidFill>
              </a:rPr>
              <a:t>Ананова</a:t>
            </a:r>
            <a:r>
              <a:rPr lang="ru-RU" sz="2000" dirty="0">
                <a:solidFill>
                  <a:schemeClr val="tx2"/>
                </a:solidFill>
              </a:rPr>
              <a:t> Алина Сергеевна</a:t>
            </a:r>
          </a:p>
          <a:p>
            <a:pPr marL="0" indent="0">
              <a:buNone/>
            </a:pPr>
            <a:r>
              <a:rPr lang="ru-RU" sz="2000" dirty="0" err="1">
                <a:solidFill>
                  <a:schemeClr val="tx2"/>
                </a:solidFill>
              </a:rPr>
              <a:t>Андилахай</a:t>
            </a:r>
            <a:r>
              <a:rPr lang="ru-RU" sz="2000" dirty="0">
                <a:solidFill>
                  <a:schemeClr val="tx2"/>
                </a:solidFill>
              </a:rPr>
              <a:t>	Яна Владимировна</a:t>
            </a:r>
          </a:p>
          <a:p>
            <a:pPr marL="0" indent="0">
              <a:buNone/>
            </a:pPr>
            <a:r>
              <a:rPr lang="ru-RU" sz="2000" dirty="0" err="1">
                <a:solidFill>
                  <a:schemeClr val="tx2"/>
                </a:solidFill>
              </a:rPr>
              <a:t>Любимская</a:t>
            </a:r>
            <a:r>
              <a:rPr lang="ru-RU" sz="2000" dirty="0">
                <a:solidFill>
                  <a:schemeClr val="tx2"/>
                </a:solidFill>
              </a:rPr>
              <a:t> Александра Михайловна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</a:rPr>
              <a:t>Петрова Софья Евгеньевна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</a:rPr>
              <a:t>Семенова Дарья Александровна</a:t>
            </a:r>
          </a:p>
          <a:p>
            <a:pPr marL="0" indent="0">
              <a:buNone/>
            </a:pPr>
            <a:r>
              <a:rPr lang="ru-RU" sz="2000" dirty="0" err="1">
                <a:solidFill>
                  <a:schemeClr val="tx2"/>
                </a:solidFill>
              </a:rPr>
              <a:t>Слонова</a:t>
            </a:r>
            <a:r>
              <a:rPr lang="ru-RU" sz="2000" dirty="0">
                <a:solidFill>
                  <a:schemeClr val="tx2"/>
                </a:solidFill>
              </a:rPr>
              <a:t> Полина Сергеевна</a:t>
            </a:r>
          </a:p>
          <a:p>
            <a:pPr marL="0" indent="0">
              <a:buNone/>
            </a:pPr>
            <a:r>
              <a:rPr lang="ru-RU" sz="2000" dirty="0" err="1">
                <a:solidFill>
                  <a:schemeClr val="tx2"/>
                </a:solidFill>
              </a:rPr>
              <a:t>Сунаварова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Умедахон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Шукуровна</a:t>
            </a:r>
            <a:endParaRPr lang="ru-RU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</a:rPr>
              <a:t>Сухотина Наталья Вячеславовна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</a:rPr>
              <a:t>Юркевич Маргарита Юрьевна</a:t>
            </a:r>
          </a:p>
          <a:p>
            <a:pPr marL="0" indent="0">
              <a:buNone/>
            </a:pP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4" name="Picture 2" descr="D:\Desktop\ФИЦ_НИИ\сентябрь_2018\Девочка_сентябрь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906"/>
            <a:ext cx="481185" cy="4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0334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250</TotalTime>
  <Words>1205</Words>
  <Application>Microsoft Office PowerPoint</Application>
  <PresentationFormat>Экран (4:3)</PresentationFormat>
  <Paragraphs>319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ПРИЕМНАЯ КАМПАНИЯ  в ОРДИНАТУРУ  Научно-исследовательского-института медицинских проблем Севера   2024г.</vt:lpstr>
      <vt:lpstr>Презентация PowerPoint</vt:lpstr>
      <vt:lpstr>Презентация PowerPoint</vt:lpstr>
      <vt:lpstr>ФАКУЛЬТЕТ ПОДГОТОВКИ МЕДИЦИНСКИХ КАДРОВ НИ МПС</vt:lpstr>
      <vt:lpstr>Свидетельство о государственной аккредитации  </vt:lpstr>
      <vt:lpstr>Лицензия на осуществление образовательной деятельности</vt:lpstr>
      <vt:lpstr>Структура программы ординатуры</vt:lpstr>
      <vt:lpstr>Списки поступивших в ординатуру по специальностям</vt:lpstr>
      <vt:lpstr>31.08.01 акушерство и гинекология</vt:lpstr>
      <vt:lpstr>31.08.02 анестезиология-реаниматология</vt:lpstr>
      <vt:lpstr>31.08.10 судебно-медицинская экспертиза</vt:lpstr>
      <vt:lpstr>31.08.11 ультразвуковая диагностика</vt:lpstr>
      <vt:lpstr>31.08.19 педиатрия</vt:lpstr>
      <vt:lpstr>31.08.26 аллергология и иммунология</vt:lpstr>
      <vt:lpstr>31.08.32 дерматовенерология</vt:lpstr>
      <vt:lpstr>31.08.36 кардиология</vt:lpstr>
      <vt:lpstr>31.08.42 неврология</vt:lpstr>
      <vt:lpstr>31.08.49 терапия</vt:lpstr>
      <vt:lpstr>31.08.55 колопроктология</vt:lpstr>
      <vt:lpstr>31.08.58 оториноларингология</vt:lpstr>
      <vt:lpstr>31.08.60 пластическая хирургия</vt:lpstr>
      <vt:lpstr>31.08.67 хирургия</vt:lpstr>
      <vt:lpstr>31.08.70 эндоскопия</vt:lpstr>
      <vt:lpstr>31.08.72 стоматология общей практики</vt:lpstr>
      <vt:lpstr>31.08.75 стоматология ортопедическая</vt:lpstr>
      <vt:lpstr>Презентация PowerPoint</vt:lpstr>
      <vt:lpstr>Практическая подготовка в ординатуре</vt:lpstr>
      <vt:lpstr>Пропуски занятий по уважительной причине</vt:lpstr>
      <vt:lpstr>Старосты</vt:lpstr>
      <vt:lpstr>Презентация PowerPoint</vt:lpstr>
      <vt:lpstr>Библиотека НИИ МПС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Латышева</dc:creator>
  <cp:lastModifiedBy>Алена Латышева</cp:lastModifiedBy>
  <cp:revision>31</cp:revision>
  <dcterms:created xsi:type="dcterms:W3CDTF">2024-07-24T02:28:43Z</dcterms:created>
  <dcterms:modified xsi:type="dcterms:W3CDTF">2024-08-30T09:47:11Z</dcterms:modified>
</cp:coreProperties>
</file>