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38"/>
  </p:notesMasterIdLst>
  <p:sldIdLst>
    <p:sldId id="256" r:id="rId2"/>
    <p:sldId id="260" r:id="rId3"/>
    <p:sldId id="499" r:id="rId4"/>
    <p:sldId id="460" r:id="rId5"/>
    <p:sldId id="364" r:id="rId6"/>
    <p:sldId id="470" r:id="rId7"/>
    <p:sldId id="462" r:id="rId8"/>
    <p:sldId id="467" r:id="rId9"/>
    <p:sldId id="514" r:id="rId10"/>
    <p:sldId id="516" r:id="rId11"/>
    <p:sldId id="515" r:id="rId12"/>
    <p:sldId id="502" r:id="rId13"/>
    <p:sldId id="504" r:id="rId14"/>
    <p:sldId id="505" r:id="rId15"/>
    <p:sldId id="506" r:id="rId16"/>
    <p:sldId id="500" r:id="rId17"/>
    <p:sldId id="472" r:id="rId18"/>
    <p:sldId id="474" r:id="rId19"/>
    <p:sldId id="475" r:id="rId20"/>
    <p:sldId id="473" r:id="rId21"/>
    <p:sldId id="476" r:id="rId22"/>
    <p:sldId id="481" r:id="rId23"/>
    <p:sldId id="482" r:id="rId24"/>
    <p:sldId id="510" r:id="rId25"/>
    <p:sldId id="511" r:id="rId26"/>
    <p:sldId id="483" r:id="rId27"/>
    <p:sldId id="484" r:id="rId28"/>
    <p:sldId id="507" r:id="rId29"/>
    <p:sldId id="398" r:id="rId30"/>
    <p:sldId id="512" r:id="rId31"/>
    <p:sldId id="370" r:id="rId32"/>
    <p:sldId id="293" r:id="rId33"/>
    <p:sldId id="294" r:id="rId34"/>
    <p:sldId id="501" r:id="rId35"/>
    <p:sldId id="513" r:id="rId36"/>
    <p:sldId id="290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D9DEFF"/>
    <a:srgbClr val="B9C1FF"/>
    <a:srgbClr val="FFDBB7"/>
    <a:srgbClr val="335F21"/>
    <a:srgbClr val="FEFECA"/>
    <a:srgbClr val="FF0000"/>
    <a:srgbClr val="023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9" autoAdjust="0"/>
    <p:restoredTop sz="93684" autoAdjust="0"/>
  </p:normalViewPr>
  <p:slideViewPr>
    <p:cSldViewPr>
      <p:cViewPr varScale="1">
        <p:scale>
          <a:sx n="80" d="100"/>
          <a:sy n="80" d="100"/>
        </p:scale>
        <p:origin x="-78" y="-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6932290-6F6D-45F8-9D4A-38651993C0B7}" type="datetimeFigureOut">
              <a:rPr lang="ru-RU"/>
              <a:pPr>
                <a:defRPr/>
              </a:pPr>
              <a:t>12.11.2021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BDFD2E5-7C00-4835-9BAF-B1298B900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335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Экспираторное ограничение воздушного потока является основным патофизиологическим нарушением у больных ХОБЛ. В его основе лежат как обратимые, так и необратимые компоненты. </a:t>
            </a:r>
          </a:p>
          <a:p>
            <a:r>
              <a:rPr lang="ru-RU" b="1" smtClean="0"/>
              <a:t>легочную гиперинфляцию </a:t>
            </a:r>
            <a:r>
              <a:rPr lang="ru-RU" smtClean="0"/>
              <a:t>(ЛГИ). В основе ЛГИ лежит воздушная ловушка, которая развивается из-за неполного опорожнения альвеол во время выдоха вследствие потери эластической тяги легких (статическая ЛГИ) или вследствие недостаточного времени выдоха в условиях выраженного ограничения экспираторного воздушного потока (динамическая ЛГИ).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Классификация ХОБЛ с 2006 гоа строилась на показателях функционального состояния легких, базирующихся на постбронходилатационных значениях ОФВ1 и в ней выделялось 4 стадии заболевания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В пересмотре документа GOLD в 2011 году была предложена новая классификация, основанная на интегральной оценке тяжести больных ХОБЛ</a:t>
            </a:r>
          </a:p>
          <a:p>
            <a:r>
              <a:rPr lang="ru-RU" smtClean="0"/>
              <a:t>Она учитывает не только степень тяжести бронхиальной обструкции (степень нарушения бронхиальной </a:t>
            </a:r>
          </a:p>
          <a:p>
            <a:r>
              <a:rPr lang="ru-RU" smtClean="0"/>
              <a:t>проходимости) по результатам СПГ</a:t>
            </a:r>
          </a:p>
          <a:p>
            <a:r>
              <a:rPr lang="ru-RU" smtClean="0"/>
              <a:t>но и клинические данные о пациенте: количество обострений ХОБЛ за год и выраженность клинических симптомов по результатам mMRC и теста CAT. Классификация ХОБЛ с учетом рекомендаций программы GOLD выглядит следующим образо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В пересмотре документа GOLD в 2011 году была предложена новая классификация, основанная на интегральной оценке тяжести больных ХОБЛ</a:t>
            </a:r>
          </a:p>
          <a:p>
            <a:r>
              <a:rPr lang="ru-RU" smtClean="0"/>
              <a:t>Она учитывает не только степень тяжести бронхиальной обструкции (степень нарушения бронхиальной </a:t>
            </a:r>
          </a:p>
          <a:p>
            <a:r>
              <a:rPr lang="ru-RU" smtClean="0"/>
              <a:t>проходимости) по результатам СПГ</a:t>
            </a:r>
          </a:p>
          <a:p>
            <a:r>
              <a:rPr lang="ru-RU" smtClean="0"/>
              <a:t>но и клинические данные о пациенте: количество обострений ХОБЛ за год и выраженность клинических симптомов по результатам mMRC и теста CAT. Классификация ХОБЛ с учетом рекомендаций программы GOLD выглядит следующим образо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AD25C-FB10-4966-A3BE-715AB113A6BA}" type="datetime1">
              <a:rPr lang="ru-RU"/>
              <a:pPr>
                <a:defRPr/>
              </a:pPr>
              <a:t>12.11.2021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СГМУ, кафедра Поликлиническая терапия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B08FF-02B9-4749-8CA2-67E98774A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6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0158E-2E33-4C2F-8BC6-C2B3D71800F0}" type="datetime1">
              <a:rPr lang="ru-RU"/>
              <a:pPr>
                <a:defRPr/>
              </a:pPr>
              <a:t>12.11.2021</a:t>
            </a:fld>
            <a:endParaRPr lang="ru-RU"/>
          </a:p>
        </p:txBody>
      </p:sp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СГМУ, кафедра Поликлиническая терапия</a:t>
            </a: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55037-2E7B-4C0D-A556-15C0BAFF0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E5F87-5811-4B0F-9D27-689FE6AEF724}" type="datetime1">
              <a:rPr lang="ru-RU"/>
              <a:pPr>
                <a:defRPr/>
              </a:pPr>
              <a:t>12.11.2021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СГМУ, кафедра Поликлиническая терапия</a:t>
            </a: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EC2F4-CB2D-471B-B72D-25DA2595C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B69AE-2092-4D9E-B245-9C2F18B6C20D}" type="datetime1">
              <a:rPr lang="ru-RU"/>
              <a:pPr>
                <a:defRPr/>
              </a:pPr>
              <a:t>12.11.2021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СГМУ, кафедра Поликлиническая терапия</a:t>
            </a: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1A2FD-3AC7-4F07-B36C-B8247E994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0B028-9EE5-4376-85A2-6BD9A73C0776}" type="datetime1">
              <a:rPr lang="ru-RU"/>
              <a:pPr>
                <a:defRPr/>
              </a:pPr>
              <a:t>12.11.2021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СГМУ, кафедра Поликлиническая терапия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6D5D7-2F2F-43C4-87D7-330A20101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B8787-2367-4A45-9CDD-896529FDC9C8}" type="datetime1">
              <a:rPr lang="ru-RU"/>
              <a:pPr>
                <a:defRPr/>
              </a:pPr>
              <a:t>12.11.2021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СГМУ, кафедра Поликлиническая терапия</a:t>
            </a: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594F7-D444-4014-9504-F38BD17D0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57B7D-1F82-4152-8F3B-CA8BDE19C61C}" type="datetime1">
              <a:rPr lang="ru-RU"/>
              <a:pPr>
                <a:defRPr/>
              </a:pPr>
              <a:t>12.11.2021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СГМУ, кафедра Поликлиническая терапия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8F90A-9F02-4216-9205-817E7FECB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827A6-B8A1-4B5B-B1A4-D02A04A9CFAA}" type="datetime1">
              <a:rPr lang="ru-RU"/>
              <a:pPr>
                <a:defRPr/>
              </a:pPr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СГМУ, кафедра Поликлиническая терапия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E91B1-DAD0-4AB3-92EA-C6BA4E1EA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Дата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>
              <a:defRPr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5FD527FA-A2D7-4C64-9192-063C36CFD62E}" type="datetime1">
              <a:rPr lang="ru-RU"/>
              <a:pPr>
                <a:defRPr/>
              </a:pPr>
              <a:t>12.11.2021</a:t>
            </a:fld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СГМУ, кафедра Поликлиническая терапия</a:t>
            </a: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B86C4EC-1F99-46FC-9766-83A49C32A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3" r:id="rId5"/>
    <p:sldLayoutId id="2147483718" r:id="rId6"/>
    <p:sldLayoutId id="2147483712" r:id="rId7"/>
    <p:sldLayoutId id="2147483711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Arial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1"/>
          <p:cNvPicPr>
            <a:picLocks noChangeAspect="1" noChangeArrowheads="1"/>
          </p:cNvPicPr>
          <p:nvPr/>
        </p:nvPicPr>
        <p:blipFill>
          <a:blip r:embed="rId2"/>
          <a:srcRect b="19414"/>
          <a:stretch>
            <a:fillRect/>
          </a:stretch>
        </p:blipFill>
        <p:spPr bwMode="auto">
          <a:xfrm>
            <a:off x="0" y="1371600"/>
            <a:ext cx="91440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3">
            <a:lum contrast="100000"/>
          </a:blip>
          <a:srcRect/>
          <a:stretch>
            <a:fillRect/>
          </a:stretch>
        </p:blipFill>
        <p:spPr bwMode="auto">
          <a:xfrm>
            <a:off x="3995738" y="1384300"/>
            <a:ext cx="5148262" cy="2200275"/>
          </a:xfrm>
        </p:spPr>
      </p:pic>
      <p:pic>
        <p:nvPicPr>
          <p:cNvPr id="11267" name="Picture 3" descr="http://ksc.krasn.ru/wp-content/uploads/knc_test5.png"/>
          <p:cNvPicPr>
            <a:picLocks noChangeAspect="1" noChangeArrowheads="1"/>
          </p:cNvPicPr>
          <p:nvPr/>
        </p:nvPicPr>
        <p:blipFill>
          <a:blip r:embed="rId4"/>
          <a:srcRect l="30000" r="36401"/>
          <a:stretch>
            <a:fillRect/>
          </a:stretch>
        </p:blipFill>
        <p:spPr bwMode="auto">
          <a:xfrm>
            <a:off x="34925" y="0"/>
            <a:ext cx="10080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3203575" y="5967413"/>
            <a:ext cx="5940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2303C"/>
                </a:solidFill>
                <a:latin typeface="Arial" charset="0"/>
              </a:rPr>
              <a:t>Врач-аллерголог-иммунолог, терапевт, к.м.н. </a:t>
            </a:r>
          </a:p>
          <a:p>
            <a:r>
              <a:rPr lang="ru-RU" sz="2000" b="1">
                <a:solidFill>
                  <a:srgbClr val="02303C"/>
                </a:solidFill>
                <a:latin typeface="Arial" charset="0"/>
              </a:rPr>
              <a:t>Латышева Алена Николаевна</a:t>
            </a:r>
          </a:p>
        </p:txBody>
      </p:sp>
      <p:sp>
        <p:nvSpPr>
          <p:cNvPr id="11269" name="AutoShape 6" descr="https://cdn.slidesharecdn.com/ss_thumbnails/copd-2018-new-180624081003-thumbnail-4.jpg?cb=1529827966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Arial" charset="0"/>
            </a:endParaRPr>
          </a:p>
        </p:txBody>
      </p:sp>
      <p:sp>
        <p:nvSpPr>
          <p:cNvPr id="11270" name="AutoShape 8" descr="https://cdn.slidesharecdn.com/ss_thumbnails/copd-2018-new-180624081003-thumbnail-4.jpg?cb=1529827966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Arial" charset="0"/>
            </a:endParaRPr>
          </a:p>
        </p:txBody>
      </p:sp>
      <p:sp>
        <p:nvSpPr>
          <p:cNvPr id="11271" name="AutoShape 10" descr="https://cdn.slidesharecdn.com/ss_thumbnails/copd-2018-new-180624081003-thumbnail-4.jpg?cb=1529827966"/>
          <p:cNvSpPr>
            <a:spLocks noChangeAspect="1" noChangeArrowheads="1"/>
          </p:cNvSpPr>
          <p:nvPr/>
        </p:nvSpPr>
        <p:spPr bwMode="auto">
          <a:xfrm>
            <a:off x="21844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96863"/>
            <a:ext cx="8229600" cy="796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smtClean="0">
                <a:latin typeface="Times New Roman" pitchFamily="18" charset="0"/>
                <a:cs typeface="Times New Roman" pitchFamily="18" charset="0"/>
              </a:rPr>
              <a:t>Диагностика ХОБЛ</a:t>
            </a:r>
          </a:p>
        </p:txBody>
      </p:sp>
      <p:sp>
        <p:nvSpPr>
          <p:cNvPr id="49161" name="AutoShape 9"/>
          <p:cNvSpPr>
            <a:spLocks noChangeArrowheads="1"/>
          </p:cNvSpPr>
          <p:nvPr/>
        </p:nvSpPr>
        <p:spPr bwMode="auto">
          <a:xfrm>
            <a:off x="34925" y="3494088"/>
            <a:ext cx="9021763" cy="1014412"/>
          </a:xfrm>
          <a:prstGeom prst="roundRect">
            <a:avLst>
              <a:gd name="adj" fmla="val 16667"/>
            </a:avLst>
          </a:prstGeom>
          <a:solidFill>
            <a:srgbClr val="D9DE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800" b="1">
                <a:latin typeface="Arial" charset="0"/>
              </a:rPr>
              <a:t>Мониторирование пиковой скорости выдоха</a:t>
            </a:r>
          </a:p>
          <a:p>
            <a:pPr algn="ctr"/>
            <a:r>
              <a:rPr lang="ru-RU" sz="1800">
                <a:latin typeface="Arial" charset="0"/>
              </a:rPr>
              <a:t>Исследование ПСВ применимо только для мониторирования пациентов с уже установленным диагнозом ХОБЛ </a:t>
            </a:r>
          </a:p>
        </p:txBody>
      </p:sp>
      <p:sp>
        <p:nvSpPr>
          <p:cNvPr id="49163" name="AutoShape 11"/>
          <p:cNvSpPr>
            <a:spLocks noChangeArrowheads="1"/>
          </p:cNvSpPr>
          <p:nvPr/>
        </p:nvSpPr>
        <p:spPr bwMode="auto">
          <a:xfrm>
            <a:off x="42863" y="4581525"/>
            <a:ext cx="9018587" cy="1455738"/>
          </a:xfrm>
          <a:prstGeom prst="roundRect">
            <a:avLst>
              <a:gd name="adj" fmla="val 16667"/>
            </a:avLst>
          </a:prstGeom>
          <a:solidFill>
            <a:srgbClr val="B9C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latin typeface="Arial" charset="0"/>
              </a:rPr>
              <a:t>Рентгенологические методы</a:t>
            </a:r>
            <a:r>
              <a:rPr lang="ru-RU" sz="1600">
                <a:latin typeface="Arial" charset="0"/>
              </a:rPr>
              <a:t> </a:t>
            </a:r>
          </a:p>
          <a:p>
            <a:pPr>
              <a:buFont typeface="Wingdings" pitchFamily="2" charset="2"/>
              <a:buChar char="ь"/>
            </a:pPr>
            <a:r>
              <a:rPr lang="ru-RU" sz="1600">
                <a:latin typeface="Arial" charset="0"/>
              </a:rPr>
              <a:t>Проводятся для исключения сопутствующих заболеваний </a:t>
            </a:r>
          </a:p>
          <a:p>
            <a:pPr>
              <a:buFont typeface="Wingdings" pitchFamily="2" charset="2"/>
              <a:buChar char="ь"/>
            </a:pPr>
            <a:r>
              <a:rPr lang="ru-RU" sz="1600">
                <a:latin typeface="Arial" charset="0"/>
              </a:rPr>
              <a:t>Компьютерная томография (КТ) высокого разрешения органов грудной клетки является наиболее чувствительным и специфичным методом для выявления, оценки выраженности и морфологической характеристики эмфиземы лёгких</a:t>
            </a:r>
          </a:p>
        </p:txBody>
      </p:sp>
      <p:sp>
        <p:nvSpPr>
          <p:cNvPr id="49165" name="AutoShape 13"/>
          <p:cNvSpPr>
            <a:spLocks noChangeArrowheads="1"/>
          </p:cNvSpPr>
          <p:nvPr/>
        </p:nvSpPr>
        <p:spPr bwMode="auto">
          <a:xfrm>
            <a:off x="50800" y="6170613"/>
            <a:ext cx="8997950" cy="642937"/>
          </a:xfrm>
          <a:prstGeom prst="roundRect">
            <a:avLst>
              <a:gd name="adj" fmla="val 16667"/>
            </a:avLst>
          </a:prstGeom>
          <a:solidFill>
            <a:srgbClr val="D9DE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latin typeface="Arial" charset="0"/>
              </a:rPr>
              <a:t>Другие методы диагностики</a:t>
            </a:r>
            <a:r>
              <a:rPr lang="ru-RU" sz="1600">
                <a:latin typeface="Arial" charset="0"/>
              </a:rPr>
              <a:t> </a:t>
            </a:r>
          </a:p>
          <a:p>
            <a:r>
              <a:rPr lang="ru-RU" sz="1600">
                <a:latin typeface="Arial" charset="0"/>
              </a:rPr>
              <a:t>Измерение концентрации α1-антитрипсина показано пациентам  с ХОБЛ моложе 45 лет</a:t>
            </a:r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12700" y="1358900"/>
            <a:ext cx="9088438" cy="1998663"/>
          </a:xfrm>
          <a:prstGeom prst="roundRect">
            <a:avLst>
              <a:gd name="adj" fmla="val 16667"/>
            </a:avLst>
          </a:prstGeom>
          <a:solidFill>
            <a:srgbClr val="B9C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solidFill>
                  <a:srgbClr val="02303C"/>
                </a:solidFill>
                <a:latin typeface="Arial" charset="0"/>
              </a:rPr>
              <a:t>Спирометрия</a:t>
            </a:r>
            <a:r>
              <a:rPr lang="ru-RU" sz="1600">
                <a:solidFill>
                  <a:srgbClr val="02303C"/>
                </a:solidFill>
                <a:latin typeface="Arial" charset="0"/>
              </a:rPr>
              <a:t> </a:t>
            </a:r>
          </a:p>
          <a:p>
            <a:pPr>
              <a:buFont typeface="Wingdings" pitchFamily="2" charset="2"/>
              <a:buChar char="ь"/>
            </a:pPr>
            <a:r>
              <a:rPr lang="ru-RU" sz="1600">
                <a:solidFill>
                  <a:srgbClr val="02303C"/>
                </a:solidFill>
                <a:latin typeface="Arial" charset="0"/>
              </a:rPr>
              <a:t>Является  основным методом диагностики ХОБЛ и документирования изменений легочной функции </a:t>
            </a:r>
          </a:p>
          <a:p>
            <a:pPr>
              <a:buFont typeface="Wingdings" pitchFamily="2" charset="2"/>
              <a:buChar char="ь"/>
            </a:pPr>
            <a:r>
              <a:rPr lang="ru-RU" sz="1600" i="1">
                <a:solidFill>
                  <a:srgbClr val="02303C"/>
                </a:solidFill>
                <a:latin typeface="Arial" charset="0"/>
              </a:rPr>
              <a:t>При  выявлении признаков бронхиальной обструкции (ОФВ1/ФЖЕЛ&lt;0,7) показано проведение бронходилатационного теста</a:t>
            </a:r>
          </a:p>
          <a:p>
            <a:pPr>
              <a:buFont typeface="Wingdings" pitchFamily="2" charset="2"/>
              <a:buChar char="ь"/>
            </a:pPr>
            <a:r>
              <a:rPr lang="ru-RU" sz="1600">
                <a:solidFill>
                  <a:srgbClr val="02303C"/>
                </a:solidFill>
                <a:latin typeface="Arial" charset="0"/>
              </a:rPr>
              <a:t>Снижение </a:t>
            </a:r>
            <a:r>
              <a:rPr lang="ru-RU" sz="1600" b="1" u="sng">
                <a:solidFill>
                  <a:srgbClr val="02303C"/>
                </a:solidFill>
                <a:latin typeface="Arial" charset="0"/>
              </a:rPr>
              <a:t>постбронходилатационного </a:t>
            </a:r>
            <a:r>
              <a:rPr lang="ru-RU" sz="1600">
                <a:solidFill>
                  <a:srgbClr val="02303C"/>
                </a:solidFill>
                <a:latin typeface="Arial" charset="0"/>
              </a:rPr>
              <a:t>ОФВ1 в процентах от должного является основой суждения о степени тяжести функциональных нарушений при ХОБЛ</a:t>
            </a:r>
            <a:endParaRPr lang="ru-RU" sz="1600" b="1">
              <a:solidFill>
                <a:srgbClr val="02303C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 animBg="1"/>
      <p:bldP spid="49163" grpId="0" animBg="1"/>
      <p:bldP spid="49165" grpId="0" animBg="1"/>
      <p:bldP spid="491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sp>
        <p:nvSpPr>
          <p:cNvPr id="573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638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96863"/>
            <a:ext cx="8229600" cy="796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smtClean="0">
                <a:latin typeface="Times New Roman" pitchFamily="18" charset="0"/>
                <a:cs typeface="Times New Roman" pitchFamily="18" charset="0"/>
              </a:rPr>
              <a:t>Диагностика ХОБЛ</a:t>
            </a:r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0" y="44450"/>
            <a:ext cx="9139238" cy="406400"/>
          </a:xfrm>
          <a:prstGeom prst="roundRect">
            <a:avLst>
              <a:gd name="adj" fmla="val 16667"/>
            </a:avLst>
          </a:prstGeom>
          <a:solidFill>
            <a:srgbClr val="B9C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800" b="1">
                <a:latin typeface="Arial" charset="0"/>
              </a:rPr>
              <a:t>Жалобы и анамнез</a:t>
            </a:r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0" y="549275"/>
            <a:ext cx="9109075" cy="709613"/>
          </a:xfrm>
          <a:prstGeom prst="roundRect">
            <a:avLst>
              <a:gd name="adj" fmla="val 16667"/>
            </a:avLst>
          </a:prstGeom>
          <a:solidFill>
            <a:srgbClr val="D9DE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800" b="1">
                <a:latin typeface="Arial" charset="0"/>
              </a:rPr>
              <a:t>Физикальное обследование</a:t>
            </a:r>
            <a:r>
              <a:rPr lang="ru-RU" sz="1800">
                <a:latin typeface="Arial" charset="0"/>
              </a:rPr>
              <a:t> </a:t>
            </a:r>
          </a:p>
          <a:p>
            <a:pPr algn="ctr"/>
            <a:r>
              <a:rPr lang="ru-RU" sz="1800">
                <a:latin typeface="Arial" charset="0"/>
              </a:rPr>
              <a:t>обладает низкой чувствительностью и специфичностью </a:t>
            </a:r>
          </a:p>
        </p:txBody>
      </p:sp>
      <p:sp>
        <p:nvSpPr>
          <p:cNvPr id="49161" name="AutoShape 9"/>
          <p:cNvSpPr>
            <a:spLocks noChangeArrowheads="1"/>
          </p:cNvSpPr>
          <p:nvPr/>
        </p:nvSpPr>
        <p:spPr bwMode="auto">
          <a:xfrm>
            <a:off x="34925" y="3494088"/>
            <a:ext cx="9021763" cy="1014412"/>
          </a:xfrm>
          <a:prstGeom prst="roundRect">
            <a:avLst>
              <a:gd name="adj" fmla="val 16667"/>
            </a:avLst>
          </a:prstGeom>
          <a:solidFill>
            <a:srgbClr val="D9DE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800" b="1">
                <a:latin typeface="Arial" charset="0"/>
              </a:rPr>
              <a:t>Мониторирование пиковой скорости выдоха</a:t>
            </a:r>
          </a:p>
          <a:p>
            <a:pPr algn="ctr"/>
            <a:r>
              <a:rPr lang="ru-RU" sz="1800">
                <a:latin typeface="Arial" charset="0"/>
              </a:rPr>
              <a:t>Исследование ПСВ применимо только для мониторирования пациентов с уже установленным диагнозом ХОБЛ </a:t>
            </a:r>
          </a:p>
        </p:txBody>
      </p:sp>
      <p:sp>
        <p:nvSpPr>
          <p:cNvPr id="49163" name="AutoShape 11"/>
          <p:cNvSpPr>
            <a:spLocks noChangeArrowheads="1"/>
          </p:cNvSpPr>
          <p:nvPr/>
        </p:nvSpPr>
        <p:spPr bwMode="auto">
          <a:xfrm>
            <a:off x="42863" y="4581525"/>
            <a:ext cx="9018587" cy="1455738"/>
          </a:xfrm>
          <a:prstGeom prst="roundRect">
            <a:avLst>
              <a:gd name="adj" fmla="val 16667"/>
            </a:avLst>
          </a:prstGeom>
          <a:solidFill>
            <a:srgbClr val="B9C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latin typeface="Arial" charset="0"/>
              </a:rPr>
              <a:t>Рентгенологические методы</a:t>
            </a:r>
            <a:r>
              <a:rPr lang="ru-RU" sz="1600">
                <a:latin typeface="Arial" charset="0"/>
              </a:rPr>
              <a:t> </a:t>
            </a:r>
          </a:p>
          <a:p>
            <a:pPr>
              <a:buFont typeface="Wingdings" pitchFamily="2" charset="2"/>
              <a:buChar char="ь"/>
            </a:pPr>
            <a:r>
              <a:rPr lang="ru-RU" sz="1600">
                <a:latin typeface="Arial" charset="0"/>
              </a:rPr>
              <a:t>Проводятся для исключения сопутствующих заболеваний </a:t>
            </a:r>
          </a:p>
          <a:p>
            <a:pPr>
              <a:buFont typeface="Wingdings" pitchFamily="2" charset="2"/>
              <a:buChar char="ь"/>
            </a:pPr>
            <a:r>
              <a:rPr lang="ru-RU" sz="1600">
                <a:latin typeface="Arial" charset="0"/>
              </a:rPr>
              <a:t>Компьютерная томография (КТ) высокого разрешения органов грудной клетки является наиболее чувствительным и специфичным методом для выявления, оценки выраженности и морфологической характеристики эмфиземы лёгких</a:t>
            </a:r>
          </a:p>
        </p:txBody>
      </p:sp>
      <p:sp>
        <p:nvSpPr>
          <p:cNvPr id="49165" name="AutoShape 13"/>
          <p:cNvSpPr>
            <a:spLocks noChangeArrowheads="1"/>
          </p:cNvSpPr>
          <p:nvPr/>
        </p:nvSpPr>
        <p:spPr bwMode="auto">
          <a:xfrm>
            <a:off x="50800" y="6170613"/>
            <a:ext cx="8997950" cy="642937"/>
          </a:xfrm>
          <a:prstGeom prst="roundRect">
            <a:avLst>
              <a:gd name="adj" fmla="val 16667"/>
            </a:avLst>
          </a:prstGeom>
          <a:solidFill>
            <a:srgbClr val="D9DE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latin typeface="Arial" charset="0"/>
              </a:rPr>
              <a:t>Другие методы диагностики</a:t>
            </a:r>
            <a:r>
              <a:rPr lang="ru-RU" sz="1600">
                <a:latin typeface="Arial" charset="0"/>
              </a:rPr>
              <a:t> </a:t>
            </a:r>
          </a:p>
          <a:p>
            <a:r>
              <a:rPr lang="ru-RU" sz="1600">
                <a:latin typeface="Arial" charset="0"/>
              </a:rPr>
              <a:t>Измерение концентрации α1-антитрипсина показано пациентам  с ХОБЛ моложе 45 лет</a:t>
            </a:r>
          </a:p>
        </p:txBody>
      </p:sp>
      <p:pic>
        <p:nvPicPr>
          <p:cNvPr id="49166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76250"/>
            <a:ext cx="7704137" cy="576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12700" y="1358900"/>
            <a:ext cx="9088438" cy="1998663"/>
          </a:xfrm>
          <a:prstGeom prst="roundRect">
            <a:avLst>
              <a:gd name="adj" fmla="val 16667"/>
            </a:avLst>
          </a:prstGeom>
          <a:solidFill>
            <a:srgbClr val="B9C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solidFill>
                  <a:srgbClr val="02303C"/>
                </a:solidFill>
                <a:latin typeface="Arial" charset="0"/>
              </a:rPr>
              <a:t>Спирометрия</a:t>
            </a:r>
            <a:r>
              <a:rPr lang="ru-RU" sz="1600">
                <a:solidFill>
                  <a:srgbClr val="02303C"/>
                </a:solidFill>
                <a:latin typeface="Arial" charset="0"/>
              </a:rPr>
              <a:t> </a:t>
            </a:r>
          </a:p>
          <a:p>
            <a:pPr>
              <a:buFont typeface="Wingdings" pitchFamily="2" charset="2"/>
              <a:buChar char="ь"/>
            </a:pPr>
            <a:r>
              <a:rPr lang="ru-RU" sz="1600">
                <a:solidFill>
                  <a:srgbClr val="02303C"/>
                </a:solidFill>
                <a:latin typeface="Arial" charset="0"/>
              </a:rPr>
              <a:t>Является  основным методом диагностики ХОБЛ и документирования изменений легочной функции </a:t>
            </a:r>
          </a:p>
          <a:p>
            <a:pPr>
              <a:buFont typeface="Wingdings" pitchFamily="2" charset="2"/>
              <a:buChar char="ь"/>
            </a:pPr>
            <a:r>
              <a:rPr lang="ru-RU" sz="1600" i="1">
                <a:solidFill>
                  <a:srgbClr val="02303C"/>
                </a:solidFill>
                <a:latin typeface="Arial" charset="0"/>
              </a:rPr>
              <a:t>При  выявлении признаков бронхиальной обструкции (ОФВ1/ФЖЕЛ&lt;0,7) показано проведение бронходилатационного теста</a:t>
            </a:r>
          </a:p>
          <a:p>
            <a:pPr>
              <a:buFont typeface="Wingdings" pitchFamily="2" charset="2"/>
              <a:buChar char="ь"/>
            </a:pPr>
            <a:r>
              <a:rPr lang="ru-RU" sz="1600">
                <a:solidFill>
                  <a:srgbClr val="02303C"/>
                </a:solidFill>
                <a:latin typeface="Arial" charset="0"/>
              </a:rPr>
              <a:t>Снижение </a:t>
            </a:r>
            <a:r>
              <a:rPr lang="ru-RU" sz="1600" b="1" u="sng">
                <a:solidFill>
                  <a:srgbClr val="02303C"/>
                </a:solidFill>
                <a:latin typeface="Arial" charset="0"/>
              </a:rPr>
              <a:t>постбронходилатационного </a:t>
            </a:r>
            <a:r>
              <a:rPr lang="ru-RU" sz="1600">
                <a:solidFill>
                  <a:srgbClr val="02303C"/>
                </a:solidFill>
                <a:latin typeface="Arial" charset="0"/>
              </a:rPr>
              <a:t>ОФВ1 в процентах от должного является основой суждения о степени тяжести функциональных нарушений при ХОБЛ</a:t>
            </a:r>
            <a:endParaRPr lang="ru-RU" sz="1600" b="1">
              <a:solidFill>
                <a:srgbClr val="02303C"/>
              </a:solidFill>
              <a:latin typeface="Arial" charset="0"/>
            </a:endParaRPr>
          </a:p>
        </p:txBody>
      </p:sp>
      <p:sp>
        <p:nvSpPr>
          <p:cNvPr id="49167" name="Rectangle 3"/>
          <p:cNvSpPr>
            <a:spLocks/>
          </p:cNvSpPr>
          <p:nvPr/>
        </p:nvSpPr>
        <p:spPr bwMode="auto">
          <a:xfrm>
            <a:off x="250825" y="4797425"/>
            <a:ext cx="8686800" cy="1803400"/>
          </a:xfrm>
          <a:prstGeom prst="rect">
            <a:avLst/>
          </a:prstGeom>
          <a:solidFill>
            <a:srgbClr val="D9DEFF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Blip>
                <a:blip r:embed="rId3"/>
              </a:buBlip>
            </a:pPr>
            <a:r>
              <a:rPr lang="ru-RU" sz="2000" b="1">
                <a:solidFill>
                  <a:schemeClr val="tx2"/>
                </a:solidFill>
              </a:rPr>
              <a:t>Оценка  одышки по шкале mMRC (Medical Research Council)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Blip>
                <a:blip r:embed="rId3"/>
              </a:buBlip>
            </a:pPr>
            <a:r>
              <a:rPr lang="ru-RU" sz="2000" b="1">
                <a:solidFill>
                  <a:schemeClr val="tx2"/>
                </a:solidFill>
              </a:rPr>
              <a:t>Оценка симптомов по шкале CAT (COPD Assessment Test):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2000">
                <a:solidFill>
                  <a:schemeClr val="tx2"/>
                </a:solidFill>
              </a:rPr>
              <a:t>пациент </a:t>
            </a:r>
            <a:r>
              <a:rPr lang="ru-RU" sz="2000" b="1">
                <a:solidFill>
                  <a:schemeClr val="tx2"/>
                </a:solidFill>
              </a:rPr>
              <a:t>мало симптоматичный:</a:t>
            </a:r>
            <a:r>
              <a:rPr lang="ru-RU" sz="2000">
                <a:solidFill>
                  <a:schemeClr val="tx2"/>
                </a:solidFill>
              </a:rPr>
              <a:t> mMRC &lt; 2 баллов и САТ &lt;10 баллов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2000">
                <a:solidFill>
                  <a:schemeClr val="tx2"/>
                </a:solidFill>
              </a:rPr>
              <a:t>пациент </a:t>
            </a:r>
            <a:r>
              <a:rPr lang="ru-RU" sz="2000" b="1">
                <a:solidFill>
                  <a:schemeClr val="tx2"/>
                </a:solidFill>
              </a:rPr>
              <a:t>высоко симптоматичный</a:t>
            </a:r>
            <a:r>
              <a:rPr lang="ru-RU" sz="2000">
                <a:solidFill>
                  <a:schemeClr val="tx2"/>
                </a:solidFill>
              </a:rPr>
              <a:t>: при mMRC ≥2 баллов и САТ ≥10 баллов</a:t>
            </a:r>
          </a:p>
        </p:txBody>
      </p:sp>
      <p:pic>
        <p:nvPicPr>
          <p:cNvPr id="4917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4925" y="-66675"/>
            <a:ext cx="9144000" cy="6880225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  <p:bldP spid="49157" grpId="0" animBg="1"/>
      <p:bldP spid="49161" grpId="0" animBg="1"/>
      <p:bldP spid="49163" grpId="0" animBg="1"/>
      <p:bldP spid="49165" grpId="0" animBg="1"/>
      <p:bldP spid="49158" grpId="0" animBg="1"/>
      <p:bldP spid="49167" grpId="0" animBg="1"/>
      <p:bldP spid="4916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9"/>
          <p:cNvGrpSpPr>
            <a:grpSpLocks/>
          </p:cNvGrpSpPr>
          <p:nvPr/>
        </p:nvGrpSpPr>
        <p:grpSpPr bwMode="auto">
          <a:xfrm>
            <a:off x="0" y="57150"/>
            <a:ext cx="9144000" cy="5387975"/>
            <a:chOff x="0" y="1034"/>
            <a:chExt cx="5760" cy="3394"/>
          </a:xfrm>
        </p:grpSpPr>
        <p:pic>
          <p:nvPicPr>
            <p:cNvPr id="22531" name="Picture 6" descr="http://www.mif-ua.com/frmtext/NMIF/2012/4(402)/Mir/10/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490"/>
              <a:ext cx="5760" cy="2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2" name="Rectangle 7"/>
            <p:cNvSpPr>
              <a:spLocks noChangeArrowheads="1"/>
            </p:cNvSpPr>
            <p:nvPr/>
          </p:nvSpPr>
          <p:spPr bwMode="auto">
            <a:xfrm>
              <a:off x="0" y="1034"/>
              <a:ext cx="5760" cy="67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ru-RU" b="1">
                  <a:latin typeface="Arial" charset="0"/>
                </a:rPr>
                <a:t>Шкала выраженности </a:t>
              </a:r>
              <a:r>
                <a:rPr lang="ru-RU" b="1">
                  <a:solidFill>
                    <a:srgbClr val="FF0000"/>
                  </a:solidFill>
                  <a:latin typeface="Arial" charset="0"/>
                </a:rPr>
                <a:t>одышки</a:t>
              </a:r>
              <a:r>
                <a:rPr lang="ru-RU" b="1">
                  <a:latin typeface="Arial" charset="0"/>
                </a:rPr>
                <a:t> mMRC (modified Medical Research Council) </a:t>
              </a:r>
            </a:p>
          </p:txBody>
        </p:sp>
      </p:grpSp>
      <p:sp>
        <p:nvSpPr>
          <p:cNvPr id="22530" name="Rectangle 10"/>
          <p:cNvSpPr>
            <a:spLocks noChangeArrowheads="1"/>
          </p:cNvSpPr>
          <p:nvPr/>
        </p:nvSpPr>
        <p:spPr bwMode="auto">
          <a:xfrm>
            <a:off x="0" y="5735638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i="1">
                <a:latin typeface="Arial" charset="0"/>
              </a:rPr>
              <a:t>Шкала </a:t>
            </a:r>
            <a:r>
              <a:rPr lang="ru-RU" sz="2000" b="1" i="1" u="sng">
                <a:latin typeface="Arial" charset="0"/>
              </a:rPr>
              <a:t>MRС (Medical Reserch Cauncil)</a:t>
            </a:r>
            <a:r>
              <a:rPr lang="ru-RU" sz="2000" u="sng">
                <a:latin typeface="Arial" charset="0"/>
              </a:rPr>
              <a:t> </a:t>
            </a:r>
            <a:r>
              <a:rPr lang="ru-RU" sz="2000">
                <a:latin typeface="Arial" charset="0"/>
              </a:rPr>
              <a:t>-сопоставление дыхательного дискомфорта с той степенью физической активности, которую способен выполнить больной в условиях повседневной деятельности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5" descr="https://ok-t.ru/helpiksorg/baza1/110666700659.files/image001.png"/>
          <p:cNvSpPr>
            <a:spLocks noChangeAspect="1" noChangeArrowheads="1"/>
          </p:cNvSpPr>
          <p:nvPr/>
        </p:nvSpPr>
        <p:spPr bwMode="auto">
          <a:xfrm>
            <a:off x="1581150" y="188913"/>
            <a:ext cx="59817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grpSp>
        <p:nvGrpSpPr>
          <p:cNvPr id="23554" name="Group 13"/>
          <p:cNvGrpSpPr>
            <a:grpSpLocks/>
          </p:cNvGrpSpPr>
          <p:nvPr/>
        </p:nvGrpSpPr>
        <p:grpSpPr bwMode="auto">
          <a:xfrm>
            <a:off x="34925" y="404813"/>
            <a:ext cx="9180513" cy="6254750"/>
            <a:chOff x="22" y="397"/>
            <a:chExt cx="5783" cy="3940"/>
          </a:xfrm>
        </p:grpSpPr>
        <p:grpSp>
          <p:nvGrpSpPr>
            <p:cNvPr id="23555" name="Group 12"/>
            <p:cNvGrpSpPr>
              <a:grpSpLocks/>
            </p:cNvGrpSpPr>
            <p:nvPr/>
          </p:nvGrpSpPr>
          <p:grpSpPr bwMode="auto">
            <a:xfrm>
              <a:off x="22" y="830"/>
              <a:ext cx="5761" cy="3507"/>
              <a:chOff x="22" y="830"/>
              <a:chExt cx="5761" cy="3507"/>
            </a:xfrm>
          </p:grpSpPr>
          <p:pic>
            <p:nvPicPr>
              <p:cNvPr id="23557" name="Picture 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927" y="830"/>
                <a:ext cx="3856" cy="3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58" name="Rectangle 9"/>
              <p:cNvSpPr>
                <a:spLocks noChangeArrowheads="1"/>
              </p:cNvSpPr>
              <p:nvPr/>
            </p:nvSpPr>
            <p:spPr bwMode="auto">
              <a:xfrm>
                <a:off x="22" y="840"/>
                <a:ext cx="1905" cy="3497"/>
              </a:xfrm>
              <a:prstGeom prst="rect">
                <a:avLst/>
              </a:prstGeom>
              <a:solidFill>
                <a:srgbClr val="D9DEFF"/>
              </a:solidFill>
              <a:ln w="9525">
                <a:solidFill>
                  <a:srgbClr val="3366FF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2000" b="1">
                    <a:solidFill>
                      <a:srgbClr val="02303C"/>
                    </a:solidFill>
                    <a:latin typeface="Arial" charset="0"/>
                  </a:rPr>
                  <a:t>Диапазон суммарного количества баллов от 0 до 40: </a:t>
                </a:r>
              </a:p>
              <a:p>
                <a:pPr>
                  <a:lnSpc>
                    <a:spcPct val="110000"/>
                  </a:lnSpc>
                </a:pPr>
                <a:r>
                  <a:rPr lang="ru-RU" sz="2000" b="1">
                    <a:solidFill>
                      <a:srgbClr val="FF0000"/>
                    </a:solidFill>
                    <a:latin typeface="Arial" charset="0"/>
                  </a:rPr>
                  <a:t>0-10</a:t>
                </a:r>
                <a:r>
                  <a:rPr lang="ru-RU" sz="2000">
                    <a:latin typeface="Arial" charset="0"/>
                  </a:rPr>
                  <a:t> </a:t>
                </a:r>
                <a:r>
                  <a:rPr lang="ru-RU" sz="2000" u="sng">
                    <a:latin typeface="Arial" charset="0"/>
                  </a:rPr>
                  <a:t>незначительное </a:t>
                </a:r>
                <a:r>
                  <a:rPr lang="ru-RU" sz="2000">
                    <a:latin typeface="Arial" charset="0"/>
                  </a:rPr>
                  <a:t>влияние на качество жизни пациента; </a:t>
                </a:r>
              </a:p>
              <a:p>
                <a:pPr>
                  <a:lnSpc>
                    <a:spcPct val="110000"/>
                  </a:lnSpc>
                </a:pPr>
                <a:r>
                  <a:rPr lang="ru-RU" sz="2000" b="1">
                    <a:solidFill>
                      <a:srgbClr val="FF0000"/>
                    </a:solidFill>
                    <a:latin typeface="Arial" charset="0"/>
                  </a:rPr>
                  <a:t>11-20</a:t>
                </a:r>
                <a:r>
                  <a:rPr lang="ru-RU" sz="2000">
                    <a:latin typeface="Arial" charset="0"/>
                  </a:rPr>
                  <a:t> – </a:t>
                </a:r>
                <a:r>
                  <a:rPr lang="ru-RU" sz="2000" u="sng">
                    <a:latin typeface="Arial" charset="0"/>
                  </a:rPr>
                  <a:t>умеренное</a:t>
                </a:r>
                <a:r>
                  <a:rPr lang="ru-RU" sz="2000">
                    <a:latin typeface="Arial" charset="0"/>
                  </a:rPr>
                  <a:t> влияние на качество жизни пациента;</a:t>
                </a:r>
              </a:p>
              <a:p>
                <a:pPr>
                  <a:lnSpc>
                    <a:spcPct val="110000"/>
                  </a:lnSpc>
                </a:pPr>
                <a:r>
                  <a:rPr lang="ru-RU" sz="2000">
                    <a:latin typeface="Arial" charset="0"/>
                  </a:rPr>
                  <a:t> </a:t>
                </a:r>
                <a:r>
                  <a:rPr lang="ru-RU" sz="2000" b="1">
                    <a:solidFill>
                      <a:srgbClr val="FF0000"/>
                    </a:solidFill>
                    <a:latin typeface="Arial" charset="0"/>
                  </a:rPr>
                  <a:t>21-30 </a:t>
                </a:r>
                <a:r>
                  <a:rPr lang="ru-RU" sz="2000">
                    <a:latin typeface="Arial" charset="0"/>
                  </a:rPr>
                  <a:t>- </a:t>
                </a:r>
                <a:r>
                  <a:rPr lang="ru-RU" sz="2000" u="sng">
                    <a:latin typeface="Arial" charset="0"/>
                  </a:rPr>
                  <a:t>сильное</a:t>
                </a:r>
                <a:r>
                  <a:rPr lang="ru-RU" sz="2000">
                    <a:latin typeface="Arial" charset="0"/>
                  </a:rPr>
                  <a:t> влияние на качество жизни пациента;</a:t>
                </a:r>
              </a:p>
              <a:p>
                <a:pPr>
                  <a:lnSpc>
                    <a:spcPct val="110000"/>
                  </a:lnSpc>
                </a:pPr>
                <a:r>
                  <a:rPr lang="ru-RU" sz="2000">
                    <a:latin typeface="Arial" charset="0"/>
                  </a:rPr>
                  <a:t> </a:t>
                </a:r>
                <a:r>
                  <a:rPr lang="ru-RU" sz="2000" b="1">
                    <a:solidFill>
                      <a:srgbClr val="FF0000"/>
                    </a:solidFill>
                    <a:latin typeface="Arial" charset="0"/>
                  </a:rPr>
                  <a:t>31-40</a:t>
                </a:r>
                <a:r>
                  <a:rPr lang="ru-RU" sz="2000">
                    <a:latin typeface="Arial" charset="0"/>
                  </a:rPr>
                  <a:t> – </a:t>
                </a:r>
                <a:r>
                  <a:rPr lang="ru-RU" sz="2000" u="sng">
                    <a:latin typeface="Arial" charset="0"/>
                  </a:rPr>
                  <a:t>чрезвычайно сильное</a:t>
                </a:r>
                <a:r>
                  <a:rPr lang="ru-RU" sz="2000">
                    <a:latin typeface="Arial" charset="0"/>
                  </a:rPr>
                  <a:t> влияние на качество жизни пациента</a:t>
                </a:r>
              </a:p>
            </p:txBody>
          </p:sp>
        </p:grpSp>
        <p:sp>
          <p:nvSpPr>
            <p:cNvPr id="23556" name="Rectangle 7"/>
            <p:cNvSpPr>
              <a:spLocks noChangeArrowheads="1"/>
            </p:cNvSpPr>
            <p:nvPr/>
          </p:nvSpPr>
          <p:spPr bwMode="auto">
            <a:xfrm>
              <a:off x="22" y="397"/>
              <a:ext cx="5783" cy="448"/>
            </a:xfrm>
            <a:prstGeom prst="rect">
              <a:avLst/>
            </a:prstGeom>
            <a:solidFill>
              <a:srgbClr val="B9C1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ru-RU" sz="2000" b="1">
                  <a:latin typeface="Arial" charset="0"/>
                </a:rPr>
                <a:t>Оценочный тест по ХОБЛ</a:t>
              </a:r>
            </a:p>
            <a:p>
              <a:pPr algn="ctr"/>
              <a:r>
                <a:rPr lang="ru-RU" sz="2000" b="1">
                  <a:latin typeface="Arial" charset="0"/>
                </a:rPr>
                <a:t>(</a:t>
              </a:r>
              <a:r>
                <a:rPr lang="ru-RU" sz="2000" b="1">
                  <a:solidFill>
                    <a:srgbClr val="FF0000"/>
                  </a:solidFill>
                  <a:latin typeface="Arial" charset="0"/>
                </a:rPr>
                <a:t>С</a:t>
              </a:r>
              <a:r>
                <a:rPr lang="ru-RU" sz="2000" b="1">
                  <a:latin typeface="Arial" charset="0"/>
                </a:rPr>
                <a:t>OPD </a:t>
              </a:r>
              <a:r>
                <a:rPr lang="ru-RU" sz="2000" b="1">
                  <a:solidFill>
                    <a:srgbClr val="FF0000"/>
                  </a:solidFill>
                  <a:latin typeface="Arial" charset="0"/>
                </a:rPr>
                <a:t>A</a:t>
              </a:r>
              <a:r>
                <a:rPr lang="ru-RU" sz="2000" b="1">
                  <a:latin typeface="Arial" charset="0"/>
                </a:rPr>
                <a:t>ssessment </a:t>
              </a:r>
              <a:r>
                <a:rPr lang="ru-RU" sz="2000" b="1">
                  <a:solidFill>
                    <a:srgbClr val="FF0000"/>
                  </a:solidFill>
                  <a:latin typeface="Arial" charset="0"/>
                </a:rPr>
                <a:t>T</a:t>
              </a:r>
              <a:r>
                <a:rPr lang="ru-RU" sz="2000" b="1">
                  <a:latin typeface="Arial" charset="0"/>
                </a:rPr>
                <a:t>est)</a:t>
              </a:r>
              <a:endParaRPr lang="ru-RU" sz="200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7" name="Rectangle 3"/>
          <p:cNvSpPr>
            <a:spLocks/>
          </p:cNvSpPr>
          <p:nvPr/>
        </p:nvSpPr>
        <p:spPr bwMode="auto">
          <a:xfrm>
            <a:off x="107950" y="2060575"/>
            <a:ext cx="8937625" cy="3316288"/>
          </a:xfrm>
          <a:prstGeom prst="rect">
            <a:avLst/>
          </a:prstGeom>
          <a:solidFill>
            <a:srgbClr val="D9DEFF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Blip>
                <a:blip r:embed="rId2"/>
              </a:buBlip>
            </a:pPr>
            <a:r>
              <a:rPr lang="ru-RU" sz="2400" b="1">
                <a:solidFill>
                  <a:srgbClr val="02303C"/>
                </a:solidFill>
              </a:rPr>
              <a:t>Оценка  одышки по шкале mMRC (Medical Research Council)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Blip>
                <a:blip r:embed="rId2"/>
              </a:buBlip>
            </a:pPr>
            <a:r>
              <a:rPr lang="ru-RU" sz="2400" b="1">
                <a:solidFill>
                  <a:srgbClr val="02303C"/>
                </a:solidFill>
              </a:rPr>
              <a:t>Оценка симптомов по шкале CAT (COPD Assessment Test):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2400">
                <a:solidFill>
                  <a:srgbClr val="02303C"/>
                </a:solidFill>
              </a:rPr>
              <a:t>пациент </a:t>
            </a:r>
            <a:r>
              <a:rPr lang="ru-RU" sz="2400" b="1">
                <a:solidFill>
                  <a:srgbClr val="02303C"/>
                </a:solidFill>
              </a:rPr>
              <a:t>мало симптоматичный:</a:t>
            </a:r>
            <a:r>
              <a:rPr lang="ru-RU" sz="2400">
                <a:solidFill>
                  <a:srgbClr val="02303C"/>
                </a:solidFill>
              </a:rPr>
              <a:t> mMRC &lt; 2 баллов и САТ &lt;10 баллов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2400">
                <a:solidFill>
                  <a:srgbClr val="02303C"/>
                </a:solidFill>
              </a:rPr>
              <a:t>пациент </a:t>
            </a:r>
            <a:r>
              <a:rPr lang="ru-RU" sz="2400" b="1">
                <a:solidFill>
                  <a:srgbClr val="02303C"/>
                </a:solidFill>
              </a:rPr>
              <a:t>высоко симптоматичный</a:t>
            </a:r>
            <a:r>
              <a:rPr lang="ru-RU" sz="2400">
                <a:solidFill>
                  <a:srgbClr val="02303C"/>
                </a:solidFill>
              </a:rPr>
              <a:t>: при mMRC ≥2 баллов и САТ ≥10 баллов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7" grpId="0" animBg="1"/>
      <p:bldP spid="4916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/>
          </p:cNvSpPr>
          <p:nvPr/>
        </p:nvSpPr>
        <p:spPr bwMode="auto">
          <a:xfrm>
            <a:off x="1906588" y="2374900"/>
            <a:ext cx="4537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ru-RU" b="1">
                <a:solidFill>
                  <a:schemeClr val="tx2"/>
                </a:solidFill>
                <a:latin typeface="Franklin Gothic Medium" pitchFamily="34" charset="0"/>
              </a:rPr>
              <a:t>Классификация</a:t>
            </a:r>
            <a:r>
              <a:rPr lang="ru-RU">
                <a:solidFill>
                  <a:schemeClr val="tx2"/>
                </a:solidFill>
                <a:latin typeface="Franklin Gothic Medium" pitchFamily="34" charset="0"/>
              </a:rPr>
              <a:t> ХОБЛ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498975" y="115888"/>
            <a:ext cx="4537075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ru-RU" sz="3200" b="1" cap="none" smtClean="0">
                <a:effectLst/>
                <a:latin typeface="Franklin Gothic Medium" pitchFamily="34" charset="0"/>
              </a:rPr>
              <a:t>Классификация</a:t>
            </a:r>
            <a:r>
              <a:rPr lang="ru-RU" sz="3200" cap="none" smtClean="0">
                <a:effectLst/>
                <a:latin typeface="Franklin Gothic Medium" pitchFamily="34" charset="0"/>
              </a:rPr>
              <a:t> ХОБЛ</a:t>
            </a:r>
          </a:p>
        </p:txBody>
      </p:sp>
      <p:pic>
        <p:nvPicPr>
          <p:cNvPr id="26626" name="Picture 6" descr="https://www.clinicalcorrelations.org/wp-content/uploads/2018/02/COPD-Timeline.jpg"/>
          <p:cNvPicPr>
            <a:picLocks noChangeAspect="1" noChangeArrowheads="1"/>
          </p:cNvPicPr>
          <p:nvPr/>
        </p:nvPicPr>
        <p:blipFill>
          <a:blip r:embed="rId2"/>
          <a:srcRect l="50317" r="24524"/>
          <a:stretch>
            <a:fillRect/>
          </a:stretch>
        </p:blipFill>
        <p:spPr bwMode="auto">
          <a:xfrm>
            <a:off x="4211638" y="2349500"/>
            <a:ext cx="21891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7" descr="https://www.clinicalcorrelations.org/wp-content/uploads/2018/02/COPD-Timeline.jpg"/>
          <p:cNvPicPr>
            <a:picLocks noChangeAspect="1" noChangeArrowheads="1"/>
          </p:cNvPicPr>
          <p:nvPr/>
        </p:nvPicPr>
        <p:blipFill>
          <a:blip r:embed="rId3"/>
          <a:srcRect l="75488"/>
          <a:stretch>
            <a:fillRect/>
          </a:stretch>
        </p:blipFill>
        <p:spPr bwMode="auto">
          <a:xfrm>
            <a:off x="6405563" y="3716338"/>
            <a:ext cx="2738437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8" descr="https://www.clinicalcorrelations.org/wp-content/uploads/2018/02/COPD-Timeline.jpg"/>
          <p:cNvPicPr>
            <a:picLocks noChangeAspect="1" noChangeArrowheads="1"/>
          </p:cNvPicPr>
          <p:nvPr/>
        </p:nvPicPr>
        <p:blipFill>
          <a:blip r:embed="rId2"/>
          <a:srcRect l="25159" r="49670"/>
          <a:stretch>
            <a:fillRect/>
          </a:stretch>
        </p:blipFill>
        <p:spPr bwMode="auto">
          <a:xfrm>
            <a:off x="2124075" y="1268413"/>
            <a:ext cx="21272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https://www.clinicalcorrelations.org/wp-content/uploads/2018/02/COPD-Timeline.jpg"/>
          <p:cNvPicPr>
            <a:picLocks noChangeAspect="1" noChangeArrowheads="1"/>
          </p:cNvPicPr>
          <p:nvPr/>
        </p:nvPicPr>
        <p:blipFill>
          <a:blip r:embed="rId4"/>
          <a:srcRect r="74841"/>
          <a:stretch>
            <a:fillRect/>
          </a:stretch>
        </p:blipFill>
        <p:spPr bwMode="auto">
          <a:xfrm>
            <a:off x="0" y="0"/>
            <a:ext cx="210185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Line 7"/>
          <p:cNvSpPr>
            <a:spLocks noChangeShapeType="1"/>
          </p:cNvSpPr>
          <p:nvPr/>
        </p:nvSpPr>
        <p:spPr bwMode="auto">
          <a:xfrm>
            <a:off x="684213" y="3068638"/>
            <a:ext cx="4679950" cy="2449512"/>
          </a:xfrm>
          <a:prstGeom prst="line">
            <a:avLst/>
          </a:prstGeom>
          <a:noFill/>
          <a:ln w="50800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50825" y="333375"/>
            <a:ext cx="8686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Фенотипы пациентов с ХОБЛ</a:t>
            </a:r>
            <a:r>
              <a:rPr lang="ru-RU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800" smtClean="0">
                <a:latin typeface="Franklin Gothic Book" pitchFamily="34" charset="0"/>
              </a:rPr>
              <a:t>Под фенотипом ХОБЛ понимают </a:t>
            </a:r>
            <a:endParaRPr lang="en-US" sz="2800" smtClean="0">
              <a:latin typeface="Franklin Gothic Book" pitchFamily="34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800" smtClean="0">
                <a:latin typeface="Franklin Gothic Book" pitchFamily="34" charset="0"/>
              </a:rPr>
              <a:t>признаки,</a:t>
            </a:r>
            <a:r>
              <a:rPr lang="en-US" sz="2800" smtClean="0">
                <a:latin typeface="Franklin Gothic Book" pitchFamily="34" charset="0"/>
              </a:rPr>
              <a:t> </a:t>
            </a:r>
            <a:r>
              <a:rPr lang="ru-RU" sz="2800" smtClean="0">
                <a:latin typeface="Franklin Gothic Book" pitchFamily="34" charset="0"/>
              </a:rPr>
              <a:t>определяющие </a:t>
            </a:r>
            <a:endParaRPr lang="en-US" sz="2800" smtClean="0">
              <a:latin typeface="Franklin Gothic Book" pitchFamily="34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800" smtClean="0">
                <a:latin typeface="Franklin Gothic Book" pitchFamily="34" charset="0"/>
              </a:rPr>
              <a:t>принципиальные различия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800" smtClean="0">
                <a:latin typeface="Franklin Gothic Book" pitchFamily="34" charset="0"/>
              </a:rPr>
              <a:t>между пациентами, </a:t>
            </a:r>
            <a:r>
              <a:rPr lang="ru-RU" sz="2800" b="1" smtClean="0">
                <a:latin typeface="Franklin Gothic Book" pitchFamily="34" charset="0"/>
              </a:rPr>
              <a:t>а именно: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latin typeface="Franklin Gothic Book" pitchFamily="34" charset="0"/>
              </a:rPr>
              <a:t>клинические исходы заболевания;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latin typeface="Franklin Gothic Book" pitchFamily="34" charset="0"/>
              </a:rPr>
              <a:t>симптомы и их выраженность;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latin typeface="Franklin Gothic Book" pitchFamily="34" charset="0"/>
              </a:rPr>
              <a:t>частота обострений;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latin typeface="Franklin Gothic Book" pitchFamily="34" charset="0"/>
              </a:rPr>
              <a:t>темпы прогрессирования болезни;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latin typeface="Franklin Gothic Book" pitchFamily="34" charset="0"/>
              </a:rPr>
              <a:t>смертность</a:t>
            </a:r>
          </a:p>
          <a:p>
            <a:pPr eaLnBrk="1" hangingPunct="1">
              <a:lnSpc>
                <a:spcPct val="90000"/>
              </a:lnSpc>
            </a:pPr>
            <a:endParaRPr lang="ru-RU" sz="2800" b="1" smtClean="0">
              <a:latin typeface="Franklin Gothic Book" pitchFamily="34" charset="0"/>
            </a:endParaRPr>
          </a:p>
        </p:txBody>
      </p:sp>
      <p:pic>
        <p:nvPicPr>
          <p:cNvPr id="27651" name="Picture 9" descr="https://www.clinicalcorrelations.org/wp-content/uploads/2018/02/COPD-Timeline.jpg"/>
          <p:cNvPicPr>
            <a:picLocks noChangeAspect="1" noChangeArrowheads="1"/>
          </p:cNvPicPr>
          <p:nvPr/>
        </p:nvPicPr>
        <p:blipFill>
          <a:blip r:embed="rId2"/>
          <a:srcRect r="74841"/>
          <a:stretch>
            <a:fillRect/>
          </a:stretch>
        </p:blipFill>
        <p:spPr bwMode="auto">
          <a:xfrm>
            <a:off x="6632575" y="4049713"/>
            <a:ext cx="25114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620688"/>
            <a:ext cx="86868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dirty="0" smtClean="0">
                <a:latin typeface="Franklin Gothic Book" pitchFamily="34" charset="0"/>
              </a:rPr>
              <a:t>Первое разделение пациентов с ХОБЛ на два фенотипа</a:t>
            </a:r>
            <a:r>
              <a:rPr lang="ru-RU" dirty="0" smtClean="0">
                <a:latin typeface="Franklin Gothic Book" pitchFamily="34" charset="0"/>
              </a:rPr>
              <a:t> было выполнено B. </a:t>
            </a:r>
            <a:r>
              <a:rPr lang="ru-RU" dirty="0" err="1" smtClean="0">
                <a:latin typeface="Franklin Gothic Book" pitchFamily="34" charset="0"/>
              </a:rPr>
              <a:t>Burrows</a:t>
            </a:r>
            <a:r>
              <a:rPr lang="ru-RU" dirty="0" smtClean="0">
                <a:latin typeface="Franklin Gothic Book" pitchFamily="34" charset="0"/>
              </a:rPr>
              <a:t>, CM </a:t>
            </a:r>
            <a:r>
              <a:rPr lang="ru-RU" dirty="0" err="1" smtClean="0">
                <a:latin typeface="Franklin Gothic Book" pitchFamily="34" charset="0"/>
              </a:rPr>
              <a:t>Fletcher</a:t>
            </a:r>
            <a:r>
              <a:rPr lang="ru-RU" dirty="0" smtClean="0">
                <a:latin typeface="Franklin Gothic Book" pitchFamily="34" charset="0"/>
              </a:rPr>
              <a:t>, BE </a:t>
            </a:r>
            <a:r>
              <a:rPr lang="ru-RU" dirty="0" err="1" smtClean="0">
                <a:latin typeface="Franklin Gothic Book" pitchFamily="34" charset="0"/>
              </a:rPr>
              <a:t>Heard</a:t>
            </a:r>
            <a:r>
              <a:rPr lang="ru-RU" dirty="0" smtClean="0">
                <a:latin typeface="Franklin Gothic Book" pitchFamily="34" charset="0"/>
              </a:rPr>
              <a:t> </a:t>
            </a:r>
            <a:r>
              <a:rPr lang="ru-RU" dirty="0" err="1" smtClean="0">
                <a:latin typeface="Franklin Gothic Book" pitchFamily="34" charset="0"/>
              </a:rPr>
              <a:t>et</a:t>
            </a:r>
            <a:r>
              <a:rPr lang="ru-RU" dirty="0" smtClean="0">
                <a:latin typeface="Franklin Gothic Book" pitchFamily="34" charset="0"/>
              </a:rPr>
              <a:t> </a:t>
            </a:r>
            <a:r>
              <a:rPr lang="ru-RU" dirty="0" err="1" smtClean="0">
                <a:latin typeface="Franklin Gothic Book" pitchFamily="34" charset="0"/>
              </a:rPr>
              <a:t>al</a:t>
            </a:r>
            <a:r>
              <a:rPr lang="ru-RU" dirty="0" smtClean="0">
                <a:latin typeface="Franklin Gothic Book" pitchFamily="34" charset="0"/>
              </a:rPr>
              <a:t>. </a:t>
            </a:r>
            <a:r>
              <a:rPr lang="ru-RU" b="1" dirty="0" smtClean="0">
                <a:latin typeface="Franklin Gothic Book" pitchFamily="34" charset="0"/>
              </a:rPr>
              <a:t>в 1966</a:t>
            </a:r>
            <a:r>
              <a:rPr lang="ru-RU" dirty="0" smtClean="0">
                <a:latin typeface="Franklin Gothic Book" pitchFamily="34" charset="0"/>
              </a:rPr>
              <a:t> г.: </a:t>
            </a:r>
          </a:p>
          <a:p>
            <a:pPr eaLnBrk="1" hangingPunct="1"/>
            <a:r>
              <a:rPr lang="ru-RU" b="1" dirty="0" smtClean="0">
                <a:latin typeface="Franklin Gothic Book" pitchFamily="34" charset="0"/>
              </a:rPr>
              <a:t>«розовые </a:t>
            </a:r>
            <a:r>
              <a:rPr lang="ru-RU" b="1" dirty="0" err="1" smtClean="0">
                <a:latin typeface="Franklin Gothic Book" pitchFamily="34" charset="0"/>
              </a:rPr>
              <a:t>пыхтелки</a:t>
            </a:r>
            <a:r>
              <a:rPr lang="ru-RU" b="1" dirty="0" smtClean="0">
                <a:latin typeface="Franklin Gothic Book" pitchFamily="34" charset="0"/>
              </a:rPr>
              <a:t>»</a:t>
            </a:r>
            <a:r>
              <a:rPr lang="ru-RU" dirty="0" smtClean="0">
                <a:latin typeface="Franklin Gothic Book" pitchFamily="34" charset="0"/>
              </a:rPr>
              <a:t> (эмфизематозный) </a:t>
            </a:r>
          </a:p>
          <a:p>
            <a:pPr eaLnBrk="1" hangingPunct="1"/>
            <a:r>
              <a:rPr lang="ru-RU" b="1" dirty="0" smtClean="0">
                <a:latin typeface="Franklin Gothic Book" pitchFamily="34" charset="0"/>
              </a:rPr>
              <a:t>«синие с кашлем»</a:t>
            </a:r>
            <a:r>
              <a:rPr lang="ru-RU" dirty="0" smtClean="0">
                <a:latin typeface="Franklin Gothic Book" pitchFamily="34" charset="0"/>
              </a:rPr>
              <a:t> (</a:t>
            </a:r>
            <a:r>
              <a:rPr lang="ru-RU" dirty="0" err="1" smtClean="0">
                <a:latin typeface="Franklin Gothic Book" pitchFamily="34" charset="0"/>
              </a:rPr>
              <a:t>бронхитический</a:t>
            </a:r>
            <a:r>
              <a:rPr lang="ru-RU" dirty="0" smtClean="0">
                <a:latin typeface="Franklin Gothic Book" pitchFamily="34" charset="0"/>
              </a:rPr>
              <a:t>)</a:t>
            </a:r>
          </a:p>
          <a:p>
            <a:pPr eaLnBrk="1" hangingPunct="1"/>
            <a:endParaRPr lang="ru-RU" dirty="0" smtClean="0">
              <a:latin typeface="Franklin Gothic Book" pitchFamily="34" charset="0"/>
            </a:endParaRPr>
          </a:p>
        </p:txBody>
      </p:sp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/>
          <a:srcRect t="15215" b="5765"/>
          <a:stretch>
            <a:fillRect/>
          </a:stretch>
        </p:blipFill>
        <p:spPr bwMode="auto">
          <a:xfrm>
            <a:off x="4211638" y="3938588"/>
            <a:ext cx="4932362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>
          <a:xfrm>
            <a:off x="0" y="44450"/>
            <a:ext cx="9144000" cy="63579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02303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Определение: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dirty="0" smtClean="0">
              <a:solidFill>
                <a:srgbClr val="02303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b="1" dirty="0" smtClean="0"/>
              <a:t>Хроническая </a:t>
            </a:r>
            <a:r>
              <a:rPr lang="ru-RU" b="1" dirty="0" err="1" smtClean="0"/>
              <a:t>обструктивная</a:t>
            </a:r>
            <a:r>
              <a:rPr lang="ru-RU" b="1" dirty="0" smtClean="0"/>
              <a:t> болезнь легких</a:t>
            </a:r>
            <a:r>
              <a:rPr lang="ru-RU" dirty="0" smtClean="0"/>
              <a:t> (</a:t>
            </a:r>
            <a:r>
              <a:rPr lang="ru-RU" sz="2800" dirty="0" smtClean="0">
                <a:solidFill>
                  <a:srgbClr val="02303C"/>
                </a:solidFill>
              </a:rPr>
              <a:t>ХОБЛ) – заболевание, которое можно предупредить и лечить</a:t>
            </a:r>
          </a:p>
          <a:p>
            <a:pPr marL="0" indent="361950" eaLnBrk="1" hangingPunct="1">
              <a:buNone/>
              <a:defRPr/>
            </a:pPr>
            <a:r>
              <a:rPr lang="ru-RU" sz="2800" dirty="0" smtClean="0"/>
              <a:t>характеризующееся </a:t>
            </a:r>
            <a:r>
              <a:rPr lang="ru-RU" sz="2800" dirty="0" err="1"/>
              <a:t>персистирующим</a:t>
            </a:r>
            <a:r>
              <a:rPr lang="ru-RU" sz="2800" dirty="0"/>
              <a:t> ограничением воздушного потока, которое обычно прогрессирует и является следствием хронического воспалительного ответа дыхательных путей и легочной ткани на воздействие </a:t>
            </a:r>
            <a:r>
              <a:rPr lang="ru-RU" sz="2800" dirty="0" err="1"/>
              <a:t>ингалируемых</a:t>
            </a:r>
            <a:r>
              <a:rPr lang="ru-RU" sz="2800" dirty="0"/>
              <a:t> повреждающих частиц или газов. </a:t>
            </a:r>
            <a:endParaRPr lang="en-US" sz="2800" dirty="0" smtClean="0"/>
          </a:p>
          <a:p>
            <a:pPr marL="0" indent="361950" eaLnBrk="1" hangingPunct="1">
              <a:buNone/>
              <a:defRPr/>
            </a:pPr>
            <a:r>
              <a:rPr lang="ru-RU" sz="2800" dirty="0" smtClean="0"/>
              <a:t>Обострения</a:t>
            </a:r>
            <a:r>
              <a:rPr lang="en-US" sz="2800" dirty="0" smtClean="0"/>
              <a:t> </a:t>
            </a:r>
            <a:r>
              <a:rPr lang="ru-RU" sz="2800" dirty="0" smtClean="0"/>
              <a:t>и </a:t>
            </a:r>
            <a:r>
              <a:rPr lang="ru-RU" sz="2800" dirty="0" err="1"/>
              <a:t>коморбидные</a:t>
            </a:r>
            <a:r>
              <a:rPr lang="ru-RU" sz="2800" dirty="0"/>
              <a:t> состояния являются неотъемлемой частью болезни и вносят значительный вклад в клиническую картину и прогноз</a:t>
            </a:r>
            <a:endParaRPr lang="ru-RU" sz="2800" dirty="0" smtClean="0">
              <a:solidFill>
                <a:srgbClr val="02303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>
            <a:lum contrast="72000"/>
          </a:blip>
          <a:srcRect r="-7173" b="-61343"/>
          <a:stretch>
            <a:fillRect/>
          </a:stretch>
        </p:blipFill>
        <p:spPr bwMode="auto">
          <a:xfrm>
            <a:off x="0" y="0"/>
            <a:ext cx="5580063" cy="2133600"/>
          </a:xfrm>
        </p:spPr>
      </p:pic>
      <p:graphicFrame>
        <p:nvGraphicFramePr>
          <p:cNvPr id="194794" name="Group 234"/>
          <p:cNvGraphicFramePr>
            <a:graphicFrameLocks noGrp="1"/>
          </p:cNvGraphicFramePr>
          <p:nvPr/>
        </p:nvGraphicFramePr>
        <p:xfrm>
          <a:off x="0" y="1920875"/>
          <a:ext cx="9144000" cy="4304983"/>
        </p:xfrm>
        <a:graphic>
          <a:graphicData uri="http://schemas.openxmlformats.org/drawingml/2006/table">
            <a:tbl>
              <a:tblPr/>
              <a:tblGrid>
                <a:gridCol w="2555875"/>
                <a:gridCol w="2879725"/>
                <a:gridCol w="3708400"/>
              </a:tblGrid>
              <a:tr h="1003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Признаки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А (эмфизематозный) «розовые пыхтельщики» Панацинарная эмфизема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В (бронхитический)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«синие одутловатики»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Центроацинарная эмфизема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Внешний вид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Астеники, розово-серый цвет лица, конечности холодные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Пикники, диффузный цианоз, конечности теплые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Первые симптомы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Одышка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Кашель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Хрипы в легких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Мокрота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Скудная слизистая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Обильная, гнойная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Бронхиальные инфекции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Нечасто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Толератность к физической нагрузке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Резко снижена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Снижена в меньшей степени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pic>
        <p:nvPicPr>
          <p:cNvPr id="29732" name="Picture 41"/>
          <p:cNvPicPr>
            <a:picLocks noChangeAspect="1" noChangeArrowheads="1"/>
          </p:cNvPicPr>
          <p:nvPr/>
        </p:nvPicPr>
        <p:blipFill>
          <a:blip r:embed="rId3"/>
          <a:srcRect t="15215" b="5765"/>
          <a:stretch>
            <a:fillRect/>
          </a:stretch>
        </p:blipFill>
        <p:spPr bwMode="auto">
          <a:xfrm>
            <a:off x="5981700" y="0"/>
            <a:ext cx="31623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795" name="Group 235"/>
          <p:cNvGraphicFramePr>
            <a:graphicFrameLocks noGrp="1"/>
          </p:cNvGraphicFramePr>
          <p:nvPr/>
        </p:nvGraphicFramePr>
        <p:xfrm>
          <a:off x="0" y="1895475"/>
          <a:ext cx="9180513" cy="4341814"/>
        </p:xfrm>
        <a:graphic>
          <a:graphicData uri="http://schemas.openxmlformats.org/drawingml/2006/table">
            <a:tbl>
              <a:tblPr/>
              <a:tblGrid>
                <a:gridCol w="2565400"/>
                <a:gridCol w="2892425"/>
                <a:gridCol w="3722688"/>
              </a:tblGrid>
              <a:tr h="1069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Признаки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А (эмфизематозный) «розовые пыхтельщики» Панацинарная эмфизема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В (бронхитический)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«синие одутловатики»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Центроацинарная эмфизема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Легочное сердце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пожилом возрасте, 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терминальных стадиях, смерть в пожилом возрасте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среднем и пожилом возрасте, часто, более ранняя декомпенсация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Рентгенография легких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Гиперинфляция, буллезные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изменения, «капельное» сердце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Усиление легочного рисунка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(больше в нижних отделах),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размеров сердца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Ht, %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35-45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50-55 (полицетемия,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эритроцитоз)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PaO2,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мм рт.ст.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60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&lt;60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PaCO2,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мм рт.ст.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45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&gt;45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b="1" cap="none" smtClean="0">
                <a:effectLst/>
                <a:latin typeface="Franklin Gothic Medium" pitchFamily="34" charset="0"/>
              </a:rPr>
              <a:t>Фенотипы пациентов с ХОБЛ</a:t>
            </a:r>
            <a:r>
              <a:rPr lang="ru-RU" cap="none" smtClean="0">
                <a:effectLst/>
                <a:latin typeface="Franklin Gothic Medium" pitchFamily="34" charset="0"/>
              </a:rPr>
              <a:t> 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>
              <a:latin typeface="Franklin Gothic Book" pitchFamily="34" charset="0"/>
            </a:endParaRPr>
          </a:p>
        </p:txBody>
      </p:sp>
      <p:pic>
        <p:nvPicPr>
          <p:cNvPr id="30723" name="Picture 4" descr="https://lib.medvestnik.ru/apps/lib/assets/uploads/ts/2017/02/124-1.jpg"/>
          <p:cNvPicPr>
            <a:picLocks noChangeAspect="1" noChangeArrowheads="1"/>
          </p:cNvPicPr>
          <p:nvPr/>
        </p:nvPicPr>
        <p:blipFill>
          <a:blip r:embed="rId2"/>
          <a:srcRect t="10838"/>
          <a:stretch>
            <a:fillRect/>
          </a:stretch>
        </p:blipFill>
        <p:spPr bwMode="auto">
          <a:xfrm>
            <a:off x="0" y="1341438"/>
            <a:ext cx="9144000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https://www.clinicalcorrelations.org/wp-content/uploads/2018/02/COPD-Timeline.jpg"/>
          <p:cNvPicPr>
            <a:picLocks noChangeAspect="1" noChangeArrowheads="1"/>
          </p:cNvPicPr>
          <p:nvPr/>
        </p:nvPicPr>
        <p:blipFill>
          <a:blip r:embed="rId3"/>
          <a:srcRect l="25159" r="49670"/>
          <a:stretch>
            <a:fillRect/>
          </a:stretch>
        </p:blipFill>
        <p:spPr bwMode="auto">
          <a:xfrm>
            <a:off x="5881688" y="0"/>
            <a:ext cx="3262312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18038"/>
            <a:ext cx="9144000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7"/>
          <p:cNvSpPr>
            <a:spLocks noChangeArrowheads="1"/>
          </p:cNvSpPr>
          <p:nvPr/>
        </p:nvSpPr>
        <p:spPr bwMode="auto">
          <a:xfrm>
            <a:off x="0" y="3706813"/>
            <a:ext cx="9144000" cy="94615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Arial" charset="0"/>
              </a:rPr>
              <a:t>Спирометрическая (функциональная) классификация ХОБЛ</a:t>
            </a:r>
            <a:r>
              <a:rPr lang="ru-RU" sz="2800">
                <a:latin typeface="Arial" charset="0"/>
              </a:rPr>
              <a:t> </a:t>
            </a:r>
          </a:p>
        </p:txBody>
      </p:sp>
      <p:sp>
        <p:nvSpPr>
          <p:cNvPr id="31748" name="Line 5"/>
          <p:cNvSpPr>
            <a:spLocks noChangeShapeType="1"/>
          </p:cNvSpPr>
          <p:nvPr/>
        </p:nvSpPr>
        <p:spPr bwMode="auto">
          <a:xfrm>
            <a:off x="4500563" y="3429000"/>
            <a:ext cx="1223962" cy="0"/>
          </a:xfrm>
          <a:prstGeom prst="line">
            <a:avLst/>
          </a:prstGeom>
          <a:noFill/>
          <a:ln w="50800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https://www.clinicalcorrelations.org/wp-content/uploads/2018/02/COPD-Timeline.jpg"/>
          <p:cNvPicPr>
            <a:picLocks noChangeAspect="1" noChangeArrowheads="1"/>
          </p:cNvPicPr>
          <p:nvPr/>
        </p:nvPicPr>
        <p:blipFill>
          <a:blip r:embed="rId3"/>
          <a:srcRect l="50317" r="24524"/>
          <a:stretch>
            <a:fillRect/>
          </a:stretch>
        </p:blipFill>
        <p:spPr bwMode="auto">
          <a:xfrm>
            <a:off x="5497513" y="0"/>
            <a:ext cx="3646487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AutoShape 6" descr="i_016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Arial" charset="0"/>
            </a:endParaRPr>
          </a:p>
        </p:txBody>
      </p:sp>
      <p:pic>
        <p:nvPicPr>
          <p:cNvPr id="33795" name="Picture 8" descr="&amp;Kcy;&amp;acy;&amp;rcy;&amp;tcy;&amp;icy;&amp;ncy;&amp;kcy;&amp;icy; &amp;pcy;&amp;ocy; &amp;zcy;&amp;acy;&amp;pcy;&amp;rcy;&amp;ocy;&amp;scy;&amp;ucy; &amp;kcy;&amp;lcy;&amp;acy;&amp;scy;&amp;scy;&amp;icy;&amp;fcy;&amp;icy;&amp;kcy;&amp;acy;&amp;tscy;&amp;icy;&amp;yacy; &amp;KHcy;&amp;Ocy;&amp;Bcy;&amp;L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22813"/>
            <a:ext cx="9144000" cy="2162175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</p:pic>
      <p:sp>
        <p:nvSpPr>
          <p:cNvPr id="33796" name="Rectangle 9"/>
          <p:cNvSpPr>
            <a:spLocks noChangeArrowheads="1"/>
          </p:cNvSpPr>
          <p:nvPr/>
        </p:nvSpPr>
        <p:spPr bwMode="auto">
          <a:xfrm>
            <a:off x="0" y="149225"/>
            <a:ext cx="507682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Arial" charset="0"/>
              </a:rPr>
              <a:t>В пересмотре документа GOLD в 2011</a:t>
            </a:r>
            <a:r>
              <a:rPr lang="ru-RU" sz="2000">
                <a:latin typeface="Arial" charset="0"/>
              </a:rPr>
              <a:t> году была предложена новая классификация, основанная на интегральной оценке тяжести больных ХОБЛ, учитывающая:</a:t>
            </a:r>
          </a:p>
          <a:p>
            <a:r>
              <a:rPr lang="ru-RU" sz="2000" b="1">
                <a:latin typeface="Arial" charset="0"/>
              </a:rPr>
              <a:t>не только</a:t>
            </a:r>
            <a:r>
              <a:rPr lang="ru-RU" sz="2000">
                <a:latin typeface="Arial" charset="0"/>
              </a:rPr>
              <a:t> </a:t>
            </a:r>
            <a:r>
              <a:rPr lang="ru-RU" sz="2000" b="1">
                <a:solidFill>
                  <a:srgbClr val="FF0000"/>
                </a:solidFill>
                <a:latin typeface="Arial" charset="0"/>
              </a:rPr>
              <a:t>степень тяжести бронхиальной обструкции</a:t>
            </a:r>
            <a:r>
              <a:rPr lang="ru-RU" sz="2000">
                <a:latin typeface="Arial" charset="0"/>
              </a:rPr>
              <a:t> по результатам СПГ,</a:t>
            </a:r>
          </a:p>
          <a:p>
            <a:r>
              <a:rPr lang="ru-RU" sz="2000" b="1">
                <a:latin typeface="Arial" charset="0"/>
              </a:rPr>
              <a:t>но и</a:t>
            </a:r>
            <a:r>
              <a:rPr lang="ru-RU" sz="2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2000" b="1">
                <a:solidFill>
                  <a:srgbClr val="FF0000"/>
                </a:solidFill>
                <a:latin typeface="Arial" charset="0"/>
              </a:rPr>
              <a:t>клинические данные о пациенте</a:t>
            </a:r>
            <a:r>
              <a:rPr lang="ru-RU" sz="2000">
                <a:solidFill>
                  <a:srgbClr val="FF0000"/>
                </a:solidFill>
                <a:latin typeface="Arial" charset="0"/>
              </a:rPr>
              <a:t>:</a:t>
            </a:r>
            <a:r>
              <a:rPr lang="ru-RU" sz="2000">
                <a:latin typeface="Arial" charset="0"/>
              </a:rPr>
              <a:t> </a:t>
            </a:r>
          </a:p>
          <a:p>
            <a:pPr>
              <a:buFontTx/>
              <a:buChar char="•"/>
            </a:pPr>
            <a:r>
              <a:rPr lang="ru-RU" sz="2000" b="1">
                <a:latin typeface="Arial" charset="0"/>
              </a:rPr>
              <a:t>количество обострений ХОБЛ за год</a:t>
            </a:r>
            <a:r>
              <a:rPr lang="ru-RU" sz="2000">
                <a:latin typeface="Arial" charset="0"/>
              </a:rPr>
              <a:t> и </a:t>
            </a:r>
          </a:p>
          <a:p>
            <a:pPr>
              <a:buFontTx/>
              <a:buChar char="•"/>
            </a:pPr>
            <a:r>
              <a:rPr lang="ru-RU" sz="2000" b="1">
                <a:latin typeface="Arial" charset="0"/>
              </a:rPr>
              <a:t>выраженность клинических симптомов по результатам mMRC</a:t>
            </a:r>
            <a:r>
              <a:rPr lang="ru-RU" sz="2000">
                <a:latin typeface="Arial" charset="0"/>
              </a:rPr>
              <a:t> и </a:t>
            </a:r>
            <a:r>
              <a:rPr lang="ru-RU" sz="2000" b="1">
                <a:latin typeface="Arial" charset="0"/>
              </a:rPr>
              <a:t>теста CAT</a:t>
            </a:r>
            <a:r>
              <a:rPr lang="ru-RU" sz="2000">
                <a:latin typeface="Arial" charset="0"/>
              </a:rPr>
              <a:t> </a:t>
            </a:r>
          </a:p>
        </p:txBody>
      </p:sp>
      <p:sp>
        <p:nvSpPr>
          <p:cNvPr id="33797" name="AutoShape 8" descr="&amp;Kcy;&amp;acy;&amp;rcy;&amp;tcy;&amp;icy;&amp;ncy;&amp;kcy;&amp;icy; &amp;pcy;&amp;ocy; &amp;zcy;&amp;acy;&amp;pcy;&amp;rcy;&amp;ocy;&amp;scy;&amp;ucy; &amp;shcy;&amp;kcy;&amp;acy;&amp;lcy;&amp;acy; &amp;vcy;&amp;ycy;&amp;rcy;&amp;acy;&amp;zhcy;&amp;iecy;&amp;ncy;&amp;ncy;&amp;ocy;&amp;scy;&amp;tcy;&amp;icy; &amp;ocy;&amp;dcy;&amp;ycy;&amp;shcy;&amp;kcy;&amp;icy; MR&amp;Scy;"/>
          <p:cNvSpPr>
            <a:spLocks noChangeAspect="1" noChangeArrowheads="1"/>
          </p:cNvSpPr>
          <p:nvPr/>
        </p:nvSpPr>
        <p:spPr bwMode="auto">
          <a:xfrm>
            <a:off x="2047875" y="1747838"/>
            <a:ext cx="50482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3798" name="AutoShape 10" descr="https://myslide.ru/documents_3/70aa2aa1a3c79e09a68454684f69eef3/img23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3799" name="Line 9"/>
          <p:cNvSpPr>
            <a:spLocks noChangeShapeType="1"/>
          </p:cNvSpPr>
          <p:nvPr/>
        </p:nvSpPr>
        <p:spPr bwMode="auto">
          <a:xfrm flipH="1" flipV="1">
            <a:off x="5867400" y="4076700"/>
            <a:ext cx="0" cy="576263"/>
          </a:xfrm>
          <a:prstGeom prst="line">
            <a:avLst/>
          </a:prstGeom>
          <a:noFill/>
          <a:ln w="50800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https://www.clinicalcorrelations.org/wp-content/uploads/2018/02/COPD-Timeline.jpg"/>
          <p:cNvPicPr>
            <a:picLocks noChangeAspect="1" noChangeArrowheads="1"/>
          </p:cNvPicPr>
          <p:nvPr/>
        </p:nvPicPr>
        <p:blipFill>
          <a:blip r:embed="rId3"/>
          <a:srcRect l="50317" r="24524"/>
          <a:stretch>
            <a:fillRect/>
          </a:stretch>
        </p:blipFill>
        <p:spPr bwMode="auto">
          <a:xfrm>
            <a:off x="0" y="0"/>
            <a:ext cx="25114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AutoShape 6" descr="i_016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Arial" charset="0"/>
            </a:endParaRPr>
          </a:p>
        </p:txBody>
      </p:sp>
      <p:pic>
        <p:nvPicPr>
          <p:cNvPr id="35843" name="Picture 8" descr="&amp;Kcy;&amp;acy;&amp;rcy;&amp;tcy;&amp;icy;&amp;ncy;&amp;kcy;&amp;icy; &amp;pcy;&amp;ocy; &amp;zcy;&amp;acy;&amp;pcy;&amp;rcy;&amp;ocy;&amp;scy;&amp;ucy; &amp;kcy;&amp;lcy;&amp;acy;&amp;scy;&amp;scy;&amp;icy;&amp;fcy;&amp;icy;&amp;kcy;&amp;acy;&amp;tscy;&amp;icy;&amp;yacy; &amp;KHcy;&amp;Ocy;&amp;Bcy;&amp;L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95838"/>
            <a:ext cx="9144000" cy="2162175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</p:pic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2771775" y="44450"/>
            <a:ext cx="637222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Arial" charset="0"/>
              </a:rPr>
              <a:t>В пересмотре документа GOLD в 2011 году была предложена новая классификация, основанная на интегральной оценке тяжести больных ХОБЛ, учитывающая:</a:t>
            </a:r>
          </a:p>
          <a:p>
            <a:r>
              <a:rPr lang="ru-RU" sz="2400">
                <a:latin typeface="Arial" charset="0"/>
              </a:rPr>
              <a:t>не только </a:t>
            </a:r>
            <a:r>
              <a:rPr lang="ru-RU" sz="2400" b="1">
                <a:solidFill>
                  <a:srgbClr val="FF0000"/>
                </a:solidFill>
                <a:latin typeface="Arial" charset="0"/>
              </a:rPr>
              <a:t>степень тяжести бронхиальной обструкции</a:t>
            </a:r>
            <a:r>
              <a:rPr lang="ru-RU" sz="2400">
                <a:latin typeface="Arial" charset="0"/>
              </a:rPr>
              <a:t> по результатам СПГ,</a:t>
            </a:r>
          </a:p>
          <a:p>
            <a:r>
              <a:rPr lang="ru-RU" sz="2400" b="1">
                <a:solidFill>
                  <a:srgbClr val="FF0000"/>
                </a:solidFill>
                <a:latin typeface="Arial" charset="0"/>
              </a:rPr>
              <a:t>но и</a:t>
            </a:r>
            <a:r>
              <a:rPr lang="ru-RU" sz="24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2400" b="1">
                <a:solidFill>
                  <a:srgbClr val="FF0000"/>
                </a:solidFill>
                <a:latin typeface="Arial" charset="0"/>
              </a:rPr>
              <a:t>клинические данные о пациенте</a:t>
            </a:r>
            <a:r>
              <a:rPr lang="ru-RU" sz="2400">
                <a:solidFill>
                  <a:srgbClr val="FF0000"/>
                </a:solidFill>
                <a:latin typeface="Arial" charset="0"/>
              </a:rPr>
              <a:t>:</a:t>
            </a:r>
            <a:r>
              <a:rPr lang="ru-RU" sz="2400">
                <a:latin typeface="Arial" charset="0"/>
              </a:rPr>
              <a:t> </a:t>
            </a:r>
          </a:p>
          <a:p>
            <a:pPr>
              <a:buFontTx/>
              <a:buChar char="•"/>
            </a:pPr>
            <a:r>
              <a:rPr lang="ru-RU" sz="2400" b="1">
                <a:latin typeface="Arial" charset="0"/>
              </a:rPr>
              <a:t>количество обострений ХОБЛ за год</a:t>
            </a:r>
            <a:r>
              <a:rPr lang="ru-RU" sz="2400">
                <a:latin typeface="Arial" charset="0"/>
              </a:rPr>
              <a:t> и </a:t>
            </a:r>
          </a:p>
          <a:p>
            <a:pPr>
              <a:buFontTx/>
              <a:buChar char="•"/>
            </a:pPr>
            <a:r>
              <a:rPr lang="ru-RU" sz="2400" b="1">
                <a:latin typeface="Arial" charset="0"/>
              </a:rPr>
              <a:t>выраженность клинических симптомов по результатам mMRC</a:t>
            </a:r>
            <a:r>
              <a:rPr lang="ru-RU" sz="2400">
                <a:latin typeface="Arial" charset="0"/>
              </a:rPr>
              <a:t> и </a:t>
            </a:r>
            <a:r>
              <a:rPr lang="ru-RU" sz="2400" b="1">
                <a:latin typeface="Arial" charset="0"/>
              </a:rPr>
              <a:t>теста CAT</a:t>
            </a:r>
            <a:r>
              <a:rPr lang="ru-RU" sz="2400">
                <a:latin typeface="Arial" charset="0"/>
              </a:rPr>
              <a:t> </a:t>
            </a:r>
          </a:p>
        </p:txBody>
      </p:sp>
      <p:sp>
        <p:nvSpPr>
          <p:cNvPr id="35845" name="AutoShape 8" descr="&amp;Kcy;&amp;acy;&amp;rcy;&amp;tcy;&amp;icy;&amp;ncy;&amp;kcy;&amp;icy; &amp;pcy;&amp;ocy; &amp;zcy;&amp;acy;&amp;pcy;&amp;rcy;&amp;ocy;&amp;scy;&amp;ucy; &amp;shcy;&amp;kcy;&amp;acy;&amp;lcy;&amp;acy; &amp;vcy;&amp;ycy;&amp;rcy;&amp;acy;&amp;zhcy;&amp;iecy;&amp;ncy;&amp;ncy;&amp;ocy;&amp;scy;&amp;tcy;&amp;icy; &amp;ocy;&amp;dcy;&amp;ycy;&amp;shcy;&amp;kcy;&amp;icy; MR&amp;Scy;"/>
          <p:cNvSpPr>
            <a:spLocks noChangeAspect="1" noChangeArrowheads="1"/>
          </p:cNvSpPr>
          <p:nvPr/>
        </p:nvSpPr>
        <p:spPr bwMode="auto">
          <a:xfrm>
            <a:off x="2047875" y="1747838"/>
            <a:ext cx="50482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5846" name="AutoShape 10" descr="https://myslide.ru/documents_3/70aa2aa1a3c79e09a68454684f69eef3/img23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5"/>
          <a:srcRect t="14903"/>
          <a:stretch>
            <a:fillRect/>
          </a:stretch>
        </p:blipFill>
        <p:spPr bwMode="auto">
          <a:xfrm>
            <a:off x="0" y="0"/>
            <a:ext cx="9144000" cy="49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Rectangle 9"/>
          <p:cNvSpPr>
            <a:spLocks noChangeArrowheads="1"/>
          </p:cNvSpPr>
          <p:nvPr/>
        </p:nvSpPr>
        <p:spPr bwMode="auto">
          <a:xfrm>
            <a:off x="0" y="98425"/>
            <a:ext cx="184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990099"/>
                </a:solidFill>
              </a:rPr>
              <a:t>GOLD,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 descr="https://www.clinicalcorrelations.org/wp-content/uploads/2018/02/COPD-Timeline.jpg"/>
          <p:cNvPicPr>
            <a:picLocks noChangeAspect="1" noChangeArrowheads="1"/>
          </p:cNvPicPr>
          <p:nvPr/>
        </p:nvPicPr>
        <p:blipFill>
          <a:blip r:embed="rId2"/>
          <a:srcRect l="75488"/>
          <a:stretch>
            <a:fillRect/>
          </a:stretch>
        </p:blipFill>
        <p:spPr bwMode="auto">
          <a:xfrm>
            <a:off x="34925" y="404813"/>
            <a:ext cx="29162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5"/>
          <p:cNvSpPr>
            <a:spLocks noGrp="1"/>
          </p:cNvSpPr>
          <p:nvPr>
            <p:ph type="body" idx="4294967295"/>
          </p:nvPr>
        </p:nvSpPr>
        <p:spPr>
          <a:xfrm>
            <a:off x="2878138" y="431800"/>
            <a:ext cx="6265862" cy="2852738"/>
          </a:xfrm>
          <a:solidFill>
            <a:srgbClr val="D9DEFF"/>
          </a:solidFill>
          <a:ln>
            <a:solidFill>
              <a:srgbClr val="3366FF"/>
            </a:solidFill>
          </a:ln>
        </p:spPr>
        <p:txBody>
          <a:bodyPr/>
          <a:lstStyle/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smtClean="0">
                <a:solidFill>
                  <a:srgbClr val="02303C"/>
                </a:solidFill>
                <a:latin typeface="Franklin Gothic Book" pitchFamily="34" charset="0"/>
              </a:rPr>
              <a:t>В пересмотре документа GOLD в 2017 году больных с ХОБЛ оценивают по показателям:</a:t>
            </a:r>
            <a:r>
              <a:rPr lang="ru-RU" sz="1600" smtClean="0">
                <a:latin typeface="Franklin Gothic Book" pitchFamily="34" charset="0"/>
              </a:rPr>
              <a:t> </a:t>
            </a:r>
          </a:p>
          <a:p>
            <a:pPr marL="0" indent="0">
              <a:lnSpc>
                <a:spcPct val="80000"/>
              </a:lnSpc>
            </a:pPr>
            <a:r>
              <a:rPr lang="ru-RU" sz="1600" smtClean="0">
                <a:latin typeface="Franklin Gothic Book" pitchFamily="34" charset="0"/>
              </a:rPr>
              <a:t> </a:t>
            </a:r>
            <a:r>
              <a:rPr lang="ru-RU" sz="1600" b="1" smtClean="0">
                <a:latin typeface="Franklin Gothic Book" pitchFamily="34" charset="0"/>
              </a:rPr>
              <a:t>степени тяжести</a:t>
            </a:r>
            <a:r>
              <a:rPr lang="ru-RU" sz="1600" smtClean="0">
                <a:latin typeface="Franklin Gothic Book" pitchFamily="34" charset="0"/>
              </a:rPr>
              <a:t> </a:t>
            </a:r>
            <a:r>
              <a:rPr lang="ru-RU" sz="1600" b="1" smtClean="0">
                <a:latin typeface="Franklin Gothic Book" pitchFamily="34" charset="0"/>
              </a:rPr>
              <a:t>нарушения бронхиальной проходимости </a:t>
            </a:r>
            <a:r>
              <a:rPr lang="ru-RU" sz="1600" smtClean="0">
                <a:latin typeface="Franklin Gothic Book" pitchFamily="34" charset="0"/>
              </a:rPr>
              <a:t>(I – IV); </a:t>
            </a:r>
          </a:p>
          <a:p>
            <a:pPr marL="0" indent="0">
              <a:lnSpc>
                <a:spcPct val="80000"/>
              </a:lnSpc>
            </a:pPr>
            <a:r>
              <a:rPr lang="ru-RU" sz="1600" smtClean="0">
                <a:latin typeface="Franklin Gothic Book" pitchFamily="34" charset="0"/>
              </a:rPr>
              <a:t> </a:t>
            </a:r>
            <a:r>
              <a:rPr lang="ru-RU" sz="1600" b="1" smtClean="0">
                <a:latin typeface="Franklin Gothic Book" pitchFamily="34" charset="0"/>
              </a:rPr>
              <a:t>выраженности клинических симптомов</a:t>
            </a:r>
            <a:r>
              <a:rPr lang="ru-RU" sz="1600" smtClean="0">
                <a:latin typeface="Franklin Gothic Book" pitchFamily="34" charset="0"/>
              </a:rPr>
              <a:t>: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1600" smtClean="0">
                <a:latin typeface="Franklin Gothic Book" pitchFamily="34" charset="0"/>
              </a:rPr>
              <a:t>выраженные (CAT≥10, mMRC≥2), 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1600" smtClean="0">
                <a:latin typeface="Franklin Gothic Book" pitchFamily="34" charset="0"/>
              </a:rPr>
              <a:t>невыраженные (CAT&lt;10, mMRC&lt;2); </a:t>
            </a:r>
          </a:p>
          <a:p>
            <a:pPr marL="0" indent="0">
              <a:lnSpc>
                <a:spcPct val="80000"/>
              </a:lnSpc>
            </a:pPr>
            <a:r>
              <a:rPr lang="ru-RU" sz="1600" smtClean="0">
                <a:latin typeface="Franklin Gothic Book" pitchFamily="34" charset="0"/>
              </a:rPr>
              <a:t> </a:t>
            </a:r>
            <a:r>
              <a:rPr lang="ru-RU" sz="1600" b="1" smtClean="0">
                <a:latin typeface="Franklin Gothic Book" pitchFamily="34" charset="0"/>
              </a:rPr>
              <a:t>частоты обострений</a:t>
            </a:r>
            <a:r>
              <a:rPr lang="ru-RU" sz="1600" smtClean="0">
                <a:latin typeface="Franklin Gothic Book" pitchFamily="34" charset="0"/>
              </a:rPr>
              <a:t>: редкие (0 – 1), 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1600" smtClean="0">
                <a:latin typeface="Franklin Gothic Book" pitchFamily="34" charset="0"/>
              </a:rPr>
              <a:t>частые (≥2); </a:t>
            </a:r>
          </a:p>
          <a:p>
            <a:pPr marL="0" indent="0">
              <a:lnSpc>
                <a:spcPct val="80000"/>
              </a:lnSpc>
            </a:pPr>
            <a:r>
              <a:rPr lang="ru-RU" sz="1600" smtClean="0">
                <a:latin typeface="Franklin Gothic Book" pitchFamily="34" charset="0"/>
              </a:rPr>
              <a:t> </a:t>
            </a:r>
            <a:r>
              <a:rPr lang="ru-RU" sz="1600" b="1" smtClean="0">
                <a:latin typeface="Franklin Gothic Book" pitchFamily="34" charset="0"/>
              </a:rPr>
              <a:t>фенотипа ХОБЛ</a:t>
            </a:r>
            <a:r>
              <a:rPr lang="ru-RU" sz="1600" smtClean="0">
                <a:latin typeface="Franklin Gothic Book" pitchFamily="34" charset="0"/>
              </a:rPr>
              <a:t> (если это возможно); </a:t>
            </a:r>
          </a:p>
          <a:p>
            <a:pPr marL="0" indent="0">
              <a:lnSpc>
                <a:spcPct val="80000"/>
              </a:lnSpc>
            </a:pPr>
            <a:r>
              <a:rPr lang="ru-RU" sz="1600" smtClean="0">
                <a:latin typeface="Franklin Gothic Book" pitchFamily="34" charset="0"/>
              </a:rPr>
              <a:t> </a:t>
            </a:r>
            <a:r>
              <a:rPr lang="ru-RU" sz="1600" b="1" smtClean="0">
                <a:latin typeface="Franklin Gothic Book" pitchFamily="34" charset="0"/>
              </a:rPr>
              <a:t>осложнений</a:t>
            </a:r>
            <a:r>
              <a:rPr lang="ru-RU" sz="1600" smtClean="0">
                <a:latin typeface="Franklin Gothic Book" pitchFamily="34" charset="0"/>
              </a:rPr>
              <a:t> (дыхательной недостаточности, легочной гипертензии и др.); </a:t>
            </a:r>
          </a:p>
          <a:p>
            <a:pPr marL="0" indent="0">
              <a:lnSpc>
                <a:spcPct val="80000"/>
              </a:lnSpc>
            </a:pPr>
            <a:r>
              <a:rPr lang="ru-RU" sz="1600" smtClean="0">
                <a:latin typeface="Franklin Gothic Book" pitchFamily="34" charset="0"/>
              </a:rPr>
              <a:t> </a:t>
            </a:r>
            <a:r>
              <a:rPr lang="ru-RU" sz="1600" b="1" smtClean="0">
                <a:latin typeface="Franklin Gothic Book" pitchFamily="34" charset="0"/>
              </a:rPr>
              <a:t>сопутствующих заболеваний</a:t>
            </a: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7338" y="3284538"/>
            <a:ext cx="63531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4925" y="3284538"/>
            <a:ext cx="2843213" cy="3454400"/>
          </a:xfrm>
          <a:prstGeom prst="rect">
            <a:avLst/>
          </a:prstGeom>
          <a:solidFill>
            <a:srgbClr val="D9DEFF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0000"/>
                </a:solidFill>
                <a:latin typeface="Arial" charset="0"/>
              </a:rPr>
              <a:t>Исключена </a:t>
            </a:r>
            <a:r>
              <a:rPr lang="ru-RU" sz="2000">
                <a:latin typeface="Arial" charset="0"/>
              </a:rPr>
              <a:t>спирометрическая степень тяжести из числа критериев для отнесения пациентов к той или иной группе. </a:t>
            </a:r>
          </a:p>
          <a:p>
            <a:r>
              <a:rPr lang="ru-RU" sz="2000">
                <a:latin typeface="Arial" charset="0"/>
              </a:rPr>
              <a:t>!!! </a:t>
            </a:r>
            <a:r>
              <a:rPr lang="ru-RU" sz="2000">
                <a:solidFill>
                  <a:srgbClr val="FF0000"/>
                </a:solidFill>
                <a:latin typeface="Arial" charset="0"/>
              </a:rPr>
              <a:t>НО спирометрия абсолютно необходима для постановки диагноза ХОБЛ</a:t>
            </a: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-100013"/>
            <a:ext cx="1843088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990099"/>
                </a:solidFill>
              </a:rPr>
              <a:t>GOLD,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6" name="Group 8"/>
          <p:cNvGrpSpPr>
            <a:grpSpLocks/>
          </p:cNvGrpSpPr>
          <p:nvPr/>
        </p:nvGrpSpPr>
        <p:grpSpPr bwMode="auto">
          <a:xfrm>
            <a:off x="0" y="1125538"/>
            <a:ext cx="9144000" cy="5256212"/>
            <a:chOff x="679" y="876"/>
            <a:chExt cx="4559" cy="2418"/>
          </a:xfrm>
        </p:grpSpPr>
        <p:pic>
          <p:nvPicPr>
            <p:cNvPr id="38917" name="Picture 4" descr="https://www.clinicalcorrelations.org/wp-content/uploads/2018/02/COPD-Timeline.jpg"/>
            <p:cNvPicPr>
              <a:picLocks noChangeAspect="1" noChangeArrowheads="1"/>
            </p:cNvPicPr>
            <p:nvPr/>
          </p:nvPicPr>
          <p:blipFill>
            <a:blip r:embed="rId2"/>
            <a:srcRect l="75488"/>
            <a:stretch>
              <a:fillRect/>
            </a:stretch>
          </p:blipFill>
          <p:spPr bwMode="auto">
            <a:xfrm>
              <a:off x="2789" y="876"/>
              <a:ext cx="2449" cy="2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18" name="Picture 6" descr="https://www.clinicalcorrelations.org/wp-content/uploads/2018/02/COPD-Timeline.jpg"/>
            <p:cNvPicPr>
              <a:picLocks noChangeAspect="1" noChangeArrowheads="1"/>
            </p:cNvPicPr>
            <p:nvPr/>
          </p:nvPicPr>
          <p:blipFill>
            <a:blip r:embed="rId2"/>
            <a:srcRect l="50317" r="24524"/>
            <a:stretch>
              <a:fillRect/>
            </a:stretch>
          </p:blipFill>
          <p:spPr bwMode="auto">
            <a:xfrm>
              <a:off x="679" y="890"/>
              <a:ext cx="2150" cy="2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4" name="Rectangle 9"/>
          <p:cNvSpPr>
            <a:spLocks noChangeArrowheads="1"/>
          </p:cNvSpPr>
          <p:nvPr/>
        </p:nvSpPr>
        <p:spPr bwMode="auto">
          <a:xfrm>
            <a:off x="0" y="-100013"/>
            <a:ext cx="1843088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990099"/>
                </a:solidFill>
              </a:rPr>
              <a:t>GOLD, 2017</a:t>
            </a:r>
          </a:p>
        </p:txBody>
      </p:sp>
      <p:sp>
        <p:nvSpPr>
          <p:cNvPr id="38915" name="Line 10"/>
          <p:cNvSpPr>
            <a:spLocks noChangeShapeType="1"/>
          </p:cNvSpPr>
          <p:nvPr/>
        </p:nvSpPr>
        <p:spPr bwMode="auto">
          <a:xfrm flipH="1">
            <a:off x="0" y="1989138"/>
            <a:ext cx="323850" cy="1655762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16" name="Line 11"/>
          <p:cNvSpPr>
            <a:spLocks noChangeShapeType="1"/>
          </p:cNvSpPr>
          <p:nvPr/>
        </p:nvSpPr>
        <p:spPr bwMode="auto">
          <a:xfrm>
            <a:off x="0" y="1989138"/>
            <a:ext cx="395288" cy="1655762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04800" y="188913"/>
            <a:ext cx="8686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200" cap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Постановка диагноза и оценка тяжести ХОБЛ (</a:t>
            </a:r>
            <a:r>
              <a:rPr lang="en-US" sz="3200" cap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Gold 2017</a:t>
            </a:r>
            <a:r>
              <a:rPr lang="ru-RU" sz="3200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, 2021</a:t>
            </a:r>
            <a:r>
              <a:rPr lang="en-US" sz="3200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)</a:t>
            </a:r>
            <a:endParaRPr lang="ru-RU" sz="3200" cap="none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39938" name="Picture 5" descr="https://lib.medvestnik.ru/apps/lib/assets/uploads/ts/2017/02/126-1.jpg"/>
          <p:cNvPicPr>
            <a:picLocks noChangeAspect="1" noChangeArrowheads="1"/>
          </p:cNvPicPr>
          <p:nvPr/>
        </p:nvPicPr>
        <p:blipFill>
          <a:blip r:embed="rId2"/>
          <a:srcRect l="-7870" t="12411" r="-25462" b="-7338"/>
          <a:stretch>
            <a:fillRect/>
          </a:stretch>
        </p:blipFill>
        <p:spPr bwMode="auto">
          <a:xfrm>
            <a:off x="-541338" y="2043113"/>
            <a:ext cx="11809413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2700338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200" b="1" cap="none" smtClean="0">
                <a:effectLst/>
                <a:latin typeface="Franklin Gothic Medium" pitchFamily="34" charset="0"/>
              </a:rPr>
              <a:t>Диагностика</a:t>
            </a:r>
            <a:r>
              <a:rPr lang="ru-RU" sz="3200" cap="none" smtClean="0">
                <a:effectLst/>
                <a:latin typeface="Franklin Gothic Medium" pitchFamily="34" charset="0"/>
              </a:rPr>
              <a:t> </a:t>
            </a:r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 t="6271"/>
          <a:stretch>
            <a:fillRect/>
          </a:stretch>
        </p:blipFill>
        <p:spPr bwMode="auto">
          <a:xfrm>
            <a:off x="2805113" y="-26988"/>
            <a:ext cx="635635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2843213" y="4005263"/>
            <a:ext cx="6049962" cy="20161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04800" y="44624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b="1" cap="none" dirty="0" smtClean="0">
                <a:effectLst/>
                <a:latin typeface="Franklin Gothic Medium" pitchFamily="34" charset="0"/>
              </a:rPr>
              <a:t>Формулировка диагноза</a:t>
            </a:r>
          </a:p>
        </p:txBody>
      </p:sp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323850" y="836712"/>
            <a:ext cx="8820150" cy="466725"/>
          </a:xfrm>
          <a:prstGeom prst="rect">
            <a:avLst/>
          </a:prstGeom>
          <a:solidFill>
            <a:srgbClr val="B9C1FF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2400"/>
              <a:t>Хроническая обструктивная болезнь легких:</a:t>
            </a:r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4421783" y="4541058"/>
            <a:ext cx="4679950" cy="400110"/>
          </a:xfrm>
          <a:prstGeom prst="rect">
            <a:avLst/>
          </a:prstGeom>
          <a:solidFill>
            <a:srgbClr val="B9C1FF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dirty="0"/>
              <a:t>эмфизематозный </a:t>
            </a:r>
            <a:r>
              <a:rPr lang="ru-RU" sz="2000" dirty="0" smtClean="0"/>
              <a:t>фенотип</a:t>
            </a:r>
            <a:endParaRPr lang="ru-RU" sz="2000" dirty="0"/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4427538" y="1412776"/>
            <a:ext cx="4681537" cy="707886"/>
          </a:xfrm>
          <a:prstGeom prst="rect">
            <a:avLst/>
          </a:prstGeom>
          <a:solidFill>
            <a:srgbClr val="B9C1FF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 dirty="0" smtClean="0"/>
              <a:t>II</a:t>
            </a:r>
            <a:r>
              <a:rPr lang="ru-RU" sz="2000" dirty="0" smtClean="0"/>
              <a:t> степени тяжести </a:t>
            </a:r>
            <a:r>
              <a:rPr lang="ru-RU" sz="2000" dirty="0"/>
              <a:t>нарушения бронхиальной проходимости (</a:t>
            </a:r>
            <a:r>
              <a:rPr lang="en-US" sz="2000" dirty="0"/>
              <a:t>GOLD=</a:t>
            </a:r>
            <a:r>
              <a:rPr lang="ru-RU" sz="2000" dirty="0"/>
              <a:t>2</a:t>
            </a:r>
            <a:r>
              <a:rPr lang="en-US" sz="2000" dirty="0"/>
              <a:t>)</a:t>
            </a:r>
            <a:r>
              <a:rPr lang="ru-RU" sz="2000" dirty="0"/>
              <a:t>,</a:t>
            </a:r>
          </a:p>
        </p:txBody>
      </p:sp>
      <p:sp>
        <p:nvSpPr>
          <p:cNvPr id="153607" name="Rectangle 7"/>
          <p:cNvSpPr>
            <a:spLocks noChangeArrowheads="1"/>
          </p:cNvSpPr>
          <p:nvPr/>
        </p:nvSpPr>
        <p:spPr bwMode="auto">
          <a:xfrm>
            <a:off x="4427538" y="2204864"/>
            <a:ext cx="4679950" cy="830997"/>
          </a:xfrm>
          <a:prstGeom prst="rect">
            <a:avLst/>
          </a:prstGeom>
          <a:solidFill>
            <a:srgbClr val="B9C1FF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dirty="0"/>
              <a:t>выраженные </a:t>
            </a:r>
            <a:r>
              <a:rPr lang="ru-RU" sz="2400" b="1" dirty="0" smtClean="0"/>
              <a:t>клинические симптомы</a:t>
            </a:r>
            <a:r>
              <a:rPr lang="ru-RU" sz="2400" dirty="0" smtClean="0"/>
              <a:t> </a:t>
            </a:r>
            <a:r>
              <a:rPr lang="ru-RU" sz="2400" dirty="0"/>
              <a:t>(CAT =19, </a:t>
            </a:r>
            <a:r>
              <a:rPr lang="ru-RU" sz="2400" dirty="0" err="1"/>
              <a:t>mMRC</a:t>
            </a:r>
            <a:r>
              <a:rPr lang="ru-RU" sz="2400" dirty="0"/>
              <a:t>=3),</a:t>
            </a:r>
          </a:p>
        </p:txBody>
      </p:sp>
      <p:sp>
        <p:nvSpPr>
          <p:cNvPr id="153608" name="Rectangle 8"/>
          <p:cNvSpPr>
            <a:spLocks noChangeArrowheads="1"/>
          </p:cNvSpPr>
          <p:nvPr/>
        </p:nvSpPr>
        <p:spPr bwMode="auto">
          <a:xfrm>
            <a:off x="4427538" y="3501008"/>
            <a:ext cx="4681537" cy="707886"/>
          </a:xfrm>
          <a:prstGeom prst="rect">
            <a:avLst/>
          </a:prstGeom>
          <a:solidFill>
            <a:srgbClr val="B9C1FF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dirty="0"/>
              <a:t>частые </a:t>
            </a:r>
            <a:r>
              <a:rPr lang="ru-RU" sz="2000" b="1" dirty="0"/>
              <a:t>обострения</a:t>
            </a:r>
            <a:r>
              <a:rPr lang="ru-RU" sz="2000" dirty="0"/>
              <a:t> (1 р/ год с госпитализацией),</a:t>
            </a:r>
          </a:p>
        </p:txBody>
      </p:sp>
      <p:sp>
        <p:nvSpPr>
          <p:cNvPr id="153609" name="Rectangle 9"/>
          <p:cNvSpPr>
            <a:spLocks noChangeArrowheads="1"/>
          </p:cNvSpPr>
          <p:nvPr/>
        </p:nvSpPr>
        <p:spPr bwMode="auto">
          <a:xfrm>
            <a:off x="4427538" y="5373216"/>
            <a:ext cx="4716462" cy="831850"/>
          </a:xfrm>
          <a:prstGeom prst="rect">
            <a:avLst/>
          </a:prstGeom>
          <a:solidFill>
            <a:srgbClr val="B9C1FF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/>
              <a:t>Эмфизема. Легочная гипертензия. ДН=</a:t>
            </a:r>
            <a:r>
              <a:rPr lang="en-US" sz="2400"/>
              <a:t>II</a:t>
            </a:r>
            <a:r>
              <a:rPr lang="ru-RU" sz="2400"/>
              <a:t>. </a:t>
            </a:r>
          </a:p>
        </p:txBody>
      </p:sp>
      <p:sp>
        <p:nvSpPr>
          <p:cNvPr id="153610" name="AutoShape 10"/>
          <p:cNvSpPr>
            <a:spLocks noChangeArrowheads="1"/>
          </p:cNvSpPr>
          <p:nvPr/>
        </p:nvSpPr>
        <p:spPr bwMode="auto">
          <a:xfrm>
            <a:off x="323849" y="4533181"/>
            <a:ext cx="3960813" cy="407987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 b="1">
                <a:solidFill>
                  <a:schemeClr val="tx2"/>
                </a:solidFill>
              </a:rPr>
              <a:t>Фенотип</a:t>
            </a:r>
          </a:p>
        </p:txBody>
      </p:sp>
      <p:sp>
        <p:nvSpPr>
          <p:cNvPr id="153611" name="AutoShape 11"/>
          <p:cNvSpPr>
            <a:spLocks noChangeArrowheads="1"/>
          </p:cNvSpPr>
          <p:nvPr/>
        </p:nvSpPr>
        <p:spPr bwMode="auto">
          <a:xfrm>
            <a:off x="323850" y="1340768"/>
            <a:ext cx="3960813" cy="733842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 b="1" dirty="0">
                <a:solidFill>
                  <a:schemeClr val="tx2"/>
                </a:solidFill>
              </a:rPr>
              <a:t>Степень  тяжести </a:t>
            </a:r>
            <a:r>
              <a:rPr lang="ru-RU" sz="1800" b="1" dirty="0" smtClean="0">
                <a:solidFill>
                  <a:schemeClr val="tx2"/>
                </a:solidFill>
              </a:rPr>
              <a:t>нарушений </a:t>
            </a:r>
            <a:r>
              <a:rPr lang="ru-RU" sz="1800" b="1" dirty="0">
                <a:solidFill>
                  <a:schemeClr val="tx2"/>
                </a:solidFill>
              </a:rPr>
              <a:t>бронхиальной </a:t>
            </a:r>
            <a:r>
              <a:rPr lang="ru-RU" sz="1800" b="1" dirty="0" smtClean="0">
                <a:solidFill>
                  <a:schemeClr val="tx2"/>
                </a:solidFill>
              </a:rPr>
              <a:t>проходимости </a:t>
            </a:r>
            <a:r>
              <a:rPr lang="ru-RU" sz="1800" dirty="0" smtClean="0">
                <a:solidFill>
                  <a:schemeClr val="tx2"/>
                </a:solidFill>
              </a:rPr>
              <a:t>(</a:t>
            </a:r>
            <a:r>
              <a:rPr lang="en-US" sz="1800" dirty="0" smtClean="0">
                <a:solidFill>
                  <a:schemeClr val="tx2"/>
                </a:solidFill>
              </a:rPr>
              <a:t>I-IV)</a:t>
            </a:r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153612" name="AutoShape 12"/>
          <p:cNvSpPr>
            <a:spLocks noChangeArrowheads="1"/>
          </p:cNvSpPr>
          <p:nvPr/>
        </p:nvSpPr>
        <p:spPr bwMode="auto">
          <a:xfrm>
            <a:off x="323850" y="2119945"/>
            <a:ext cx="3960813" cy="1237047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1800" b="1" dirty="0">
                <a:solidFill>
                  <a:schemeClr val="tx2"/>
                </a:solidFill>
              </a:rPr>
              <a:t>Выраженность  клинических симптомов </a:t>
            </a:r>
            <a:endParaRPr lang="en-US" sz="1800" b="1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выраженные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(CAT </a:t>
            </a:r>
            <a:r>
              <a:rPr lang="en-US" sz="1800" dirty="0" smtClean="0">
                <a:solidFill>
                  <a:schemeClr val="tx2"/>
                </a:solidFill>
              </a:rPr>
              <a:t>≥ </a:t>
            </a:r>
            <a:r>
              <a:rPr lang="en-US" sz="1800" dirty="0">
                <a:solidFill>
                  <a:schemeClr val="tx2"/>
                </a:solidFill>
              </a:rPr>
              <a:t>10, </a:t>
            </a:r>
            <a:r>
              <a:rPr lang="en-US" sz="1800" dirty="0" err="1">
                <a:solidFill>
                  <a:schemeClr val="tx2"/>
                </a:solidFill>
              </a:rPr>
              <a:t>mMRC</a:t>
            </a:r>
            <a:r>
              <a:rPr lang="en-US" sz="1800" dirty="0">
                <a:solidFill>
                  <a:schemeClr val="tx2"/>
                </a:solidFill>
              </a:rPr>
              <a:t> ≥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2)</a:t>
            </a:r>
            <a:r>
              <a:rPr lang="ru-RU" sz="1800" dirty="0">
                <a:solidFill>
                  <a:schemeClr val="tx2"/>
                </a:solidFill>
              </a:rPr>
              <a:t>, </a:t>
            </a:r>
            <a:endParaRPr lang="en-US" sz="18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невыраженные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(CAT &lt; 10, </a:t>
            </a:r>
            <a:r>
              <a:rPr lang="en-US" sz="1800" dirty="0" err="1">
                <a:solidFill>
                  <a:schemeClr val="tx2"/>
                </a:solidFill>
              </a:rPr>
              <a:t>mMRC</a:t>
            </a:r>
            <a:r>
              <a:rPr lang="en-US" sz="1800" dirty="0">
                <a:solidFill>
                  <a:schemeClr val="tx2"/>
                </a:solidFill>
              </a:rPr>
              <a:t> &lt; 2</a:t>
            </a:r>
            <a:r>
              <a:rPr lang="en-US" sz="1800" dirty="0" smtClean="0">
                <a:solidFill>
                  <a:schemeClr val="tx2"/>
                </a:solidFill>
              </a:rPr>
              <a:t>)</a:t>
            </a:r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153613" name="AutoShape 13"/>
          <p:cNvSpPr>
            <a:spLocks noChangeArrowheads="1"/>
          </p:cNvSpPr>
          <p:nvPr/>
        </p:nvSpPr>
        <p:spPr bwMode="auto">
          <a:xfrm>
            <a:off x="323850" y="3388767"/>
            <a:ext cx="3960813" cy="1048345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 b="1" dirty="0">
                <a:solidFill>
                  <a:schemeClr val="tx2"/>
                </a:solidFill>
              </a:rPr>
              <a:t>Частота  </a:t>
            </a:r>
            <a:r>
              <a:rPr lang="ru-RU" sz="1800" b="1" dirty="0" smtClean="0">
                <a:solidFill>
                  <a:schemeClr val="tx2"/>
                </a:solidFill>
              </a:rPr>
              <a:t>обострений:</a:t>
            </a:r>
            <a:endParaRPr lang="en-US" sz="1800" b="1" dirty="0" smtClean="0">
              <a:solidFill>
                <a:schemeClr val="tx2"/>
              </a:solidFill>
            </a:endParaRPr>
          </a:p>
          <a:p>
            <a:r>
              <a:rPr lang="ru-RU" sz="1800" dirty="0" smtClean="0">
                <a:solidFill>
                  <a:schemeClr val="tx2"/>
                </a:solidFill>
              </a:rPr>
              <a:t>редкие</a:t>
            </a:r>
            <a:r>
              <a:rPr lang="en-US" sz="1800" dirty="0" smtClean="0">
                <a:solidFill>
                  <a:schemeClr val="tx2"/>
                </a:solidFill>
              </a:rPr>
              <a:t> (0-1)</a:t>
            </a:r>
          </a:p>
          <a:p>
            <a:r>
              <a:rPr lang="ru-RU" sz="1800" dirty="0" smtClean="0">
                <a:solidFill>
                  <a:schemeClr val="tx2"/>
                </a:solidFill>
              </a:rPr>
              <a:t>частые обострения</a:t>
            </a:r>
            <a:r>
              <a:rPr lang="en-US" sz="1800" dirty="0" smtClean="0">
                <a:solidFill>
                  <a:schemeClr val="tx2"/>
                </a:solidFill>
              </a:rPr>
              <a:t> (≥2</a:t>
            </a:r>
            <a:r>
              <a:rPr lang="ru-RU" sz="1800" dirty="0" smtClean="0">
                <a:solidFill>
                  <a:schemeClr val="tx2"/>
                </a:solidFill>
              </a:rPr>
              <a:t>)</a:t>
            </a:r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153614" name="AutoShape 14"/>
          <p:cNvSpPr>
            <a:spLocks noChangeArrowheads="1"/>
          </p:cNvSpPr>
          <p:nvPr/>
        </p:nvSpPr>
        <p:spPr bwMode="auto">
          <a:xfrm>
            <a:off x="323849" y="5762278"/>
            <a:ext cx="3960813" cy="1083290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1800" b="1" dirty="0">
                <a:solidFill>
                  <a:schemeClr val="tx2"/>
                </a:solidFill>
              </a:rPr>
              <a:t>Сопутствующие  проявления заболевания </a:t>
            </a:r>
            <a:endParaRPr lang="en-US" sz="18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sz="1800" dirty="0">
                <a:solidFill>
                  <a:schemeClr val="tx2"/>
                </a:solidFill>
              </a:rPr>
              <a:t>(</a:t>
            </a:r>
            <a:r>
              <a:rPr lang="ru-RU" sz="1600" dirty="0" err="1">
                <a:solidFill>
                  <a:schemeClr val="tx2"/>
                </a:solidFill>
              </a:rPr>
              <a:t>брохоэктазы</a:t>
            </a:r>
            <a:r>
              <a:rPr lang="ru-RU" sz="1600" dirty="0">
                <a:solidFill>
                  <a:schemeClr val="tx2"/>
                </a:solidFill>
              </a:rPr>
              <a:t>, эмфизема, «легочное сердце</a:t>
            </a:r>
            <a:r>
              <a:rPr lang="ru-RU" sz="1600" dirty="0" smtClean="0">
                <a:solidFill>
                  <a:schemeClr val="tx2"/>
                </a:solidFill>
              </a:rPr>
              <a:t>»)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23528" y="4999414"/>
            <a:ext cx="3960813" cy="733842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 b="1" dirty="0" smtClean="0">
                <a:solidFill>
                  <a:schemeClr val="tx2"/>
                </a:solidFill>
              </a:rPr>
              <a:t>Осложнения </a:t>
            </a:r>
            <a:r>
              <a:rPr lang="ru-RU" sz="1800" dirty="0" smtClean="0">
                <a:solidFill>
                  <a:schemeClr val="tx2"/>
                </a:solidFill>
              </a:rPr>
              <a:t>(ДН, </a:t>
            </a:r>
            <a:r>
              <a:rPr lang="ru-RU" sz="1800" dirty="0">
                <a:solidFill>
                  <a:schemeClr val="tx2"/>
                </a:solidFill>
              </a:rPr>
              <a:t>легочная </a:t>
            </a:r>
            <a:r>
              <a:rPr lang="ru-RU" sz="1800" dirty="0" smtClean="0">
                <a:solidFill>
                  <a:schemeClr val="tx2"/>
                </a:solidFill>
              </a:rPr>
              <a:t>гипертензия)</a:t>
            </a:r>
            <a:endParaRPr lang="ru-RU" sz="1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5" grpId="0" animBg="1"/>
      <p:bldP spid="153606" grpId="0" animBg="1"/>
      <p:bldP spid="153607" grpId="0" animBg="1"/>
      <p:bldP spid="153608" grpId="0" animBg="1"/>
      <p:bldP spid="153609" grpId="0" animBg="1"/>
      <p:bldP spid="153610" grpId="0" animBg="1"/>
      <p:bldP spid="153611" grpId="0" animBg="1"/>
      <p:bldP spid="153612" grpId="0" animBg="1"/>
      <p:bldP spid="153613" grpId="0" animBg="1"/>
      <p:bldP spid="153614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>
            <a:lum contrast="100000"/>
          </a:blip>
          <a:srcRect/>
          <a:stretch>
            <a:fillRect/>
          </a:stretch>
        </p:blipFill>
        <p:spPr bwMode="auto">
          <a:xfrm>
            <a:off x="261938" y="225425"/>
            <a:ext cx="8431212" cy="1127125"/>
          </a:xfrm>
        </p:spPr>
      </p:pic>
      <p:sp>
        <p:nvSpPr>
          <p:cNvPr id="14338" name="Содержимое 2"/>
          <p:cNvSpPr>
            <a:spLocks noGrp="1"/>
          </p:cNvSpPr>
          <p:nvPr>
            <p:ph idx="4294967295"/>
          </p:nvPr>
        </p:nvSpPr>
        <p:spPr>
          <a:xfrm>
            <a:off x="0" y="1268413"/>
            <a:ext cx="9144000" cy="5589587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J 44.0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Хроническая обструктивная болезнь легких с острой респираторной инфекцией нижних дыхательных путей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J 44.1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Хроническая обструктивная болезнь легких с обострением неуточненная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J 44.8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Другая уточненная хроническая обструктивная болезнь легких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J 44.9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Хроническая обструктивная болезнь легких неуточненная</a:t>
            </a:r>
          </a:p>
          <a:p>
            <a:pPr eaLnBrk="1" hangingPunct="1">
              <a:buFont typeface="Wingdings" pitchFamily="2" charset="2"/>
              <a:buChar char="ü"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04800" y="214313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b="1" cap="none" smtClean="0">
                <a:effectLst/>
                <a:latin typeface="Franklin Gothic Medium" pitchFamily="34" charset="0"/>
              </a:rPr>
              <a:t>Формулировка диагноза</a:t>
            </a:r>
          </a:p>
        </p:txBody>
      </p:sp>
      <p:sp>
        <p:nvSpPr>
          <p:cNvPr id="153608" name="Rectangle 8"/>
          <p:cNvSpPr>
            <a:spLocks noChangeArrowheads="1"/>
          </p:cNvSpPr>
          <p:nvPr/>
        </p:nvSpPr>
        <p:spPr bwMode="auto">
          <a:xfrm>
            <a:off x="4427538" y="4365625"/>
            <a:ext cx="4681537" cy="831850"/>
          </a:xfrm>
          <a:prstGeom prst="rect">
            <a:avLst/>
          </a:prstGeom>
          <a:solidFill>
            <a:srgbClr val="B9C1FF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/>
              <a:t>частые обострения (1 р/ год с госпитализацией),</a:t>
            </a:r>
          </a:p>
        </p:txBody>
      </p:sp>
      <p:sp>
        <p:nvSpPr>
          <p:cNvPr id="153609" name="Rectangle 9"/>
          <p:cNvSpPr>
            <a:spLocks noChangeArrowheads="1"/>
          </p:cNvSpPr>
          <p:nvPr/>
        </p:nvSpPr>
        <p:spPr bwMode="auto">
          <a:xfrm>
            <a:off x="4427538" y="5300663"/>
            <a:ext cx="4716462" cy="831850"/>
          </a:xfrm>
          <a:prstGeom prst="rect">
            <a:avLst/>
          </a:prstGeom>
          <a:solidFill>
            <a:srgbClr val="B9C1FF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/>
              <a:t>Эмфизема. Легочная гипертензия. ДН=</a:t>
            </a:r>
            <a:r>
              <a:rPr lang="en-US" sz="2400"/>
              <a:t>II</a:t>
            </a:r>
            <a:r>
              <a:rPr lang="ru-RU" sz="2400"/>
              <a:t>. </a:t>
            </a:r>
          </a:p>
        </p:txBody>
      </p:sp>
      <p:graphicFrame>
        <p:nvGraphicFramePr>
          <p:cNvPr id="153647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128839"/>
              </p:ext>
            </p:extLst>
          </p:nvPr>
        </p:nvGraphicFramePr>
        <p:xfrm>
          <a:off x="2771775" y="4172664"/>
          <a:ext cx="6337300" cy="2712720"/>
        </p:xfrm>
        <a:graphic>
          <a:graphicData uri="http://schemas.openxmlformats.org/drawingml/2006/table">
            <a:tbl>
              <a:tblPr/>
              <a:tblGrid>
                <a:gridCol w="2112963"/>
                <a:gridCol w="2351087"/>
                <a:gridCol w="1873250"/>
              </a:tblGrid>
              <a:tr h="1081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303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Парциальное напряжение кислорода в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303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303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артериальной крови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303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РаО 2, мм рт.ст.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303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Сатурация  кислородом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2303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303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303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аО2,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1FF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&gt;80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&gt;95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1FF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60-79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90-94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1FF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40-59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75-89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1FF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&lt;40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&lt;75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1FF"/>
                    </a:solidFill>
                  </a:tcPr>
                </a:tc>
              </a:tr>
            </a:tbl>
          </a:graphicData>
        </a:graphic>
      </p:graphicFrame>
      <p:grpSp>
        <p:nvGrpSpPr>
          <p:cNvPr id="153617" name="Group 17"/>
          <p:cNvGrpSpPr>
            <a:grpSpLocks/>
          </p:cNvGrpSpPr>
          <p:nvPr/>
        </p:nvGrpSpPr>
        <p:grpSpPr bwMode="auto">
          <a:xfrm>
            <a:off x="107950" y="1123950"/>
            <a:ext cx="3960813" cy="2952750"/>
            <a:chOff x="113" y="1071"/>
            <a:chExt cx="2631" cy="1740"/>
          </a:xfrm>
        </p:grpSpPr>
        <p:pic>
          <p:nvPicPr>
            <p:cNvPr id="43039" name="Picture 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220" r="-101" b="7541"/>
            <a:stretch>
              <a:fillRect/>
            </a:stretch>
          </p:blipFill>
          <p:spPr bwMode="auto">
            <a:xfrm>
              <a:off x="113" y="1071"/>
              <a:ext cx="2631" cy="17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993300"/>
              </a:solidFill>
              <a:miter lim="800000"/>
              <a:headEnd/>
              <a:tailEnd/>
            </a:ln>
          </p:spPr>
        </p:pic>
        <p:sp>
          <p:nvSpPr>
            <p:cNvPr id="43040" name="Rectangle 16"/>
            <p:cNvSpPr>
              <a:spLocks noChangeArrowheads="1"/>
            </p:cNvSpPr>
            <p:nvPr/>
          </p:nvSpPr>
          <p:spPr bwMode="auto">
            <a:xfrm>
              <a:off x="113" y="1071"/>
              <a:ext cx="272" cy="22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53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8" grpId="0" animBg="1"/>
      <p:bldP spid="15360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smtClean="0">
                <a:latin typeface="Times New Roman" pitchFamily="18" charset="0"/>
                <a:cs typeface="Times New Roman" pitchFamily="18" charset="0"/>
              </a:rPr>
              <a:t>Оценка анамнеза курения</a:t>
            </a:r>
          </a:p>
        </p:txBody>
      </p:sp>
      <p:sp>
        <p:nvSpPr>
          <p:cNvPr id="44034" name="Содержимое 2"/>
          <p:cNvSpPr>
            <a:spLocks noGrp="1"/>
          </p:cNvSpPr>
          <p:nvPr>
            <p:ph idx="4294967295"/>
          </p:nvPr>
        </p:nvSpPr>
        <p:spPr>
          <a:xfrm>
            <a:off x="0" y="1196975"/>
            <a:ext cx="9144000" cy="4465638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ru-RU" sz="2300" b="1" smtClean="0">
                <a:latin typeface="Times New Roman" pitchFamily="18" charset="0"/>
                <a:cs typeface="Times New Roman" pitchFamily="18" charset="0"/>
              </a:rPr>
              <a:t>ИКЧ – индекс курящего человека – </a:t>
            </a: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потенциальная возможность развития ХОБЛ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ИКЧ = количество сигарет, выкуриваемых в день Х число месяцев в году, когда человек курит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ИКЧ &gt; 120 – «злостный курильщик»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ru-RU" sz="2300" b="1" smtClean="0">
                <a:latin typeface="Times New Roman" pitchFamily="18" charset="0"/>
                <a:cs typeface="Times New Roman" pitchFamily="18" charset="0"/>
              </a:rPr>
              <a:t>Общее количество пачка/лет = </a:t>
            </a: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количество пачек сигарет, выкуриваемых в день Х число лет курения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10 пачка/лет – риск развития ХОБЛ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более 25 пачка/лет – злостный курильщик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ru-RU" sz="2300" b="1" smtClean="0">
                <a:latin typeface="Times New Roman" pitchFamily="18" charset="0"/>
                <a:cs typeface="Times New Roman" pitchFamily="18" charset="0"/>
              </a:rPr>
              <a:t>ХОБЛ развивается примерно у 15% курящих и около 7% бывших курильщиков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r>
              <a:rPr lang="ru-RU" sz="23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ДИАГНОЗЕ УКАЗЫВАЕТСЯ ИНДЕКС КУРЯЩЕГО ЧЕЛОВЕКА (в единицах «пачка/лет») 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ru-RU" sz="23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ü"/>
            </a:pPr>
            <a:endParaRPr lang="ru-RU" sz="23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Обязательный план обследования при ХОБЛ:</a:t>
            </a:r>
          </a:p>
        </p:txBody>
      </p:sp>
      <p:sp>
        <p:nvSpPr>
          <p:cNvPr id="2" name="Содержимое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5805487"/>
          </a:xfrm>
          <a:solidFill>
            <a:srgbClr val="D9DEFF"/>
          </a:solidFill>
          <a:ln>
            <a:solidFill>
              <a:srgbClr val="3366FF"/>
            </a:solidFill>
          </a:ln>
        </p:spPr>
        <p:txBody>
          <a:bodyPr/>
          <a:lstStyle/>
          <a:p>
            <a:pPr marL="609600" indent="-609600" eaLnBrk="1" hangingPunct="1">
              <a:buFont typeface="Arial" charset="0"/>
              <a:buAutoNum type="arabicPeriod"/>
            </a:pPr>
            <a:r>
              <a:rPr lang="ru-RU" sz="2000" b="1" smtClean="0">
                <a:solidFill>
                  <a:srgbClr val="02303C"/>
                </a:solidFill>
                <a:latin typeface="Times New Roman" pitchFamily="18" charset="0"/>
                <a:cs typeface="Times New Roman" pitchFamily="18" charset="0"/>
              </a:rPr>
              <a:t>ОАК + тромбоциты</a:t>
            </a:r>
            <a:endParaRPr lang="ru-RU" sz="2000" smtClean="0">
              <a:solidFill>
                <a:srgbClr val="02303C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Char char="Ш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Эритроцитоз – вторичный. Полицитемический синдром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– повышение числа эритроцитов, высокий уровень Нв (&gt;160г/л у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жен и 180 у муж) , низкая СОЭ, гематокрит&gt;47% у женщин и &gt;52% у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мужчин </a:t>
            </a:r>
          </a:p>
          <a:p>
            <a:pPr marL="609600" indent="-609600" eaLnBrk="1" hangingPunct="1">
              <a:buFont typeface="Wingdings" pitchFamily="2" charset="2"/>
              <a:buChar char="Ш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Анемия –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исключить опухоль. Анемия –м.б.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причиной одышки или усиливать ее. </a:t>
            </a:r>
          </a:p>
          <a:p>
            <a:pPr marL="609600" indent="-609600" eaLnBrk="1" hangingPunct="1">
              <a:buFont typeface="Wingdings" pitchFamily="2" charset="2"/>
              <a:buChar char="Ш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Тромбоцитоз – опухоль, паранеопластический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синдром, не бывает высокого лейкоцитоза, </a:t>
            </a:r>
          </a:p>
          <a:p>
            <a:pPr marL="609600" indent="-609600" eaLnBrk="1" hangingPunct="1">
              <a:buFont typeface="Wingdings" pitchFamily="2" charset="2"/>
              <a:buChar char="Ш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п.я. сдвиг -редко: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пневмония, гнойный бронхит, СОЭ -1-2, при обострении 12-13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мм/час); </a:t>
            </a:r>
          </a:p>
          <a:p>
            <a:pPr marL="609600" indent="-609600" eaLnBrk="1" hangingPunct="1">
              <a:buFont typeface="Wingdings" pitchFamily="2" charset="2"/>
              <a:buChar char="Ш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Низкий альбумин – пониженный питательный статус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(неблагоприятный прогноз)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smtClean="0">
                <a:solidFill>
                  <a:srgbClr val="02303C"/>
                </a:solidFill>
                <a:latin typeface="Times New Roman" pitchFamily="18" charset="0"/>
                <a:cs typeface="Times New Roman" pitchFamily="18" charset="0"/>
              </a:rPr>
              <a:t>Общий анализ мочи</a:t>
            </a:r>
            <a:r>
              <a:rPr lang="ru-RU" sz="2000" smtClean="0">
                <a:solidFill>
                  <a:srgbClr val="02303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 eaLnBrk="1" hangingPunct="1">
              <a:buFont typeface="Wingdings" pitchFamily="2" charset="2"/>
              <a:buChar char="Ш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амилоидоз – гнойный обструктивный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бронхит или БЭБ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smtClean="0">
                <a:solidFill>
                  <a:srgbClr val="02303C"/>
                </a:solidFill>
                <a:latin typeface="Times New Roman" pitchFamily="18" charset="0"/>
                <a:cs typeface="Times New Roman" pitchFamily="18" charset="0"/>
              </a:rPr>
              <a:t>Общий анализ мокроты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– не совсем информативен</a:t>
            </a:r>
          </a:p>
          <a:p>
            <a:pPr marL="609600" indent="-609600" eaLnBrk="1" hangingPunct="1">
              <a:buFont typeface="Wingdings" pitchFamily="2" charset="2"/>
              <a:buChar char="Ш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Рекомендована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цитология - позволяет в т.ч. выявить атипичные клетки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прогрессирование</a:t>
            </a:r>
          </a:p>
          <a:p>
            <a:pPr marL="609600" indent="-609600" eaLnBrk="1" hangingPunct="1">
              <a:buFont typeface="Arial" charset="0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175910" y="188980"/>
            <a:ext cx="8028371" cy="65757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Обязательный план обследования при ХОБЛ:</a:t>
            </a:r>
          </a:p>
        </p:txBody>
      </p:sp>
      <p:sp>
        <p:nvSpPr>
          <p:cNvPr id="2" name="Содержимое 2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5661025"/>
          </a:xfrm>
          <a:solidFill>
            <a:srgbClr val="D9DEFF"/>
          </a:solidFill>
          <a:ln>
            <a:solidFill>
              <a:srgbClr val="00808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b="1" dirty="0" err="1" smtClean="0">
                <a:solidFill>
                  <a:srgbClr val="02303C"/>
                </a:solidFill>
                <a:latin typeface="Times New Roman" pitchFamily="18" charset="0"/>
                <a:cs typeface="Times New Roman" pitchFamily="18" charset="0"/>
              </a:rPr>
              <a:t>Пикфлоуметрия</a:t>
            </a:r>
            <a:endParaRPr lang="ru-RU" sz="2000" b="1" dirty="0" smtClean="0">
              <a:solidFill>
                <a:srgbClr val="02303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dirty="0" smtClean="0">
                <a:solidFill>
                  <a:srgbClr val="02303C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b="1" dirty="0" smtClean="0">
                <a:solidFill>
                  <a:srgbClr val="02303C"/>
                </a:solidFill>
                <a:latin typeface="Times New Roman" pitchFamily="18" charset="0"/>
                <a:cs typeface="Times New Roman" pitchFamily="18" charset="0"/>
              </a:rPr>
              <a:t>Спирометрия + проба с </a:t>
            </a:r>
            <a:r>
              <a:rPr lang="ru-RU" sz="2000" b="1" dirty="0" err="1" smtClean="0">
                <a:solidFill>
                  <a:srgbClr val="02303C"/>
                </a:solidFill>
                <a:latin typeface="Times New Roman" pitchFamily="18" charset="0"/>
                <a:cs typeface="Times New Roman" pitchFamily="18" charset="0"/>
              </a:rPr>
              <a:t>бронхолитиком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степень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тяжести, дифференциальный диагноз с БА,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Ш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годовая динамика: снижение ОФВ1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50 мл в год – быстрое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dirty="0" smtClean="0">
                <a:solidFill>
                  <a:srgbClr val="02303C"/>
                </a:solidFill>
                <a:latin typeface="Times New Roman" pitchFamily="18" charset="0"/>
                <a:cs typeface="Times New Roman" pitchFamily="18" charset="0"/>
              </a:rPr>
              <a:t>6.Рентгенография или флюорография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1 раз в год (исключить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другие причины кашля с мокротой).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КТ – диагностика эмфиземы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dirty="0" smtClean="0">
                <a:solidFill>
                  <a:srgbClr val="02303C"/>
                </a:solidFill>
                <a:latin typeface="Times New Roman" pitchFamily="18" charset="0"/>
                <a:cs typeface="Times New Roman" pitchFamily="18" charset="0"/>
              </a:rPr>
              <a:t>7. ЭКГ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(признаки легочного сердца, дифференциальный диагноз)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dirty="0" smtClean="0">
                <a:solidFill>
                  <a:srgbClr val="02303C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000" b="1" dirty="0" err="1" smtClean="0">
                <a:solidFill>
                  <a:srgbClr val="02303C"/>
                </a:solidFill>
                <a:latin typeface="Times New Roman" pitchFamily="18" charset="0"/>
                <a:cs typeface="Times New Roman" pitchFamily="18" charset="0"/>
              </a:rPr>
              <a:t>ЭхоКГ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(легочное сердце)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Реография легочной артерии 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неинформативна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dirty="0" smtClean="0">
                <a:solidFill>
                  <a:srgbClr val="02303C"/>
                </a:solidFill>
                <a:latin typeface="Times New Roman" pitchFamily="18" charset="0"/>
                <a:cs typeface="Times New Roman" pitchFamily="18" charset="0"/>
              </a:rPr>
              <a:t>9. ФБС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не обязательно (бронхит – неоднородный характер), при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подозрении на рак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dirty="0" smtClean="0">
                <a:solidFill>
                  <a:srgbClr val="02303C"/>
                </a:solidFill>
                <a:latin typeface="Times New Roman" pitchFamily="18" charset="0"/>
                <a:cs typeface="Times New Roman" pitchFamily="18" charset="0"/>
              </a:rPr>
              <a:t>10. КЩС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при тяжелом обострении.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Газы крови – при ОФВ1&lt;50% от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должного или клиника ДН или недостаточности правых отделов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сердца или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SatO2&lt;92%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dirty="0" smtClean="0">
                <a:solidFill>
                  <a:srgbClr val="02303C"/>
                </a:solidFill>
                <a:latin typeface="Times New Roman" pitchFamily="18" charset="0"/>
                <a:cs typeface="Times New Roman" pitchFamily="18" charset="0"/>
              </a:rPr>
              <a:t>11. Посев мокроты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в амбулаторных условиях не информативен,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только при частых обострениях и неэффективной терапии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Дифференциальная диагностика ХОБЛ</a:t>
            </a:r>
          </a:p>
        </p:txBody>
      </p:sp>
      <p:sp>
        <p:nvSpPr>
          <p:cNvPr id="47106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71638"/>
            <a:ext cx="82296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БА (у 10% больных с ХОБЛ – сочетание БА и ХОБЛ)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Сердечная недостаточность (ЭхоКГ – снижение ФВ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ЛЖ, дилатация отделов сердца)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Бронхоэктазы (КТ – расширение бронхов,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утолщение их стенок)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Туберкулез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Облитерирующий бронхиолит (развитие в молодом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возрасте, нет связи с курением, контакт с парами и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дымом. КТ – очаги пониженной плотности на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выдохе. М.б. ревматоидный артрит)</a:t>
            </a:r>
          </a:p>
          <a:p>
            <a:pPr eaLnBrk="1" hangingPunct="1">
              <a:buFont typeface="Wingdings" pitchFamily="2" charset="2"/>
              <a:buChar char="ü"/>
            </a:pPr>
            <a:endParaRPr lang="ru-RU" sz="23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smtClean="0">
                <a:latin typeface="Times New Roman" pitchFamily="18" charset="0"/>
                <a:cs typeface="Times New Roman" pitchFamily="18" charset="0"/>
              </a:rPr>
              <a:t>Критерии диагностики СОАГС</a:t>
            </a:r>
          </a:p>
        </p:txBody>
      </p:sp>
      <p:sp>
        <p:nvSpPr>
          <p:cNvPr id="48130" name="Содержимое 2"/>
          <p:cNvSpPr>
            <a:spLocks noGrp="1"/>
          </p:cNvSpPr>
          <p:nvPr>
            <p:ph idx="4294967295"/>
          </p:nvPr>
        </p:nvSpPr>
        <p:spPr>
          <a:xfrm>
            <a:off x="827088" y="1000125"/>
            <a:ext cx="8229600" cy="55721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000" b="1" smtClean="0">
                <a:solidFill>
                  <a:srgbClr val="02303C"/>
                </a:solidFill>
                <a:latin typeface="Times New Roman" pitchFamily="18" charset="0"/>
                <a:cs typeface="Times New Roman" pitchFamily="18" charset="0"/>
              </a:rPr>
              <a:t>Симптомы </a:t>
            </a:r>
            <a:r>
              <a:rPr lang="ru-RU" sz="2000" b="1" smtClean="0">
                <a:solidFill>
                  <a:srgbClr val="02303C"/>
                </a:solidFill>
                <a:latin typeface="Times New Roman" pitchFamily="18" charset="0"/>
              </a:rPr>
              <a:t>синдрома обструктивных апноэ-гипопноэ сна</a:t>
            </a:r>
            <a:r>
              <a:rPr lang="ru-RU" sz="2000" b="1" smtClean="0">
                <a:solidFill>
                  <a:srgbClr val="02303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eaLnBrk="1" hangingPunct="1">
              <a:buClr>
                <a:srgbClr val="FF0000"/>
              </a:buClr>
              <a:buFont typeface="Wingdings" pitchFamily="2" charset="2"/>
              <a:buChar char="G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Избыточная дневная сонливость, слабость, снижающая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работоспособность и качество жизни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Font typeface="Wingdings" pitchFamily="2" charset="2"/>
              <a:buChar char="G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Громкий ночной храп или периоды перехватывания дыхания,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«дыхательная заслонка» во время сна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Font typeface="Wingdings" pitchFamily="2" charset="2"/>
              <a:buChar char="G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Несчастные случаи на производстве и в быту (автодорожные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происшествия), причиной которых служила дневная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сонливость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2000" b="1" smtClean="0">
                <a:solidFill>
                  <a:srgbClr val="02303C"/>
                </a:solidFill>
                <a:latin typeface="Times New Roman" pitchFamily="18" charset="0"/>
                <a:cs typeface="Times New Roman" pitchFamily="18" charset="0"/>
              </a:rPr>
              <a:t>Маркеры:</a:t>
            </a:r>
          </a:p>
          <a:p>
            <a:pPr marL="0" indent="0" eaLnBrk="1" hangingPunct="1">
              <a:buClr>
                <a:srgbClr val="FF0000"/>
              </a:buClr>
              <a:buFont typeface="Wingdings" pitchFamily="2" charset="2"/>
              <a:buChar char="G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Повышения веса тела (ИМТ &gt; 29 кг/м2)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Font typeface="Wingdings" pitchFamily="2" charset="2"/>
              <a:buChar char="G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Увеличение размера шеи (размер воротничка) – мужчины &gt;43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см, женщины &gt;40 см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Font typeface="Wingdings" pitchFamily="2" charset="2"/>
              <a:buChar char="G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АГ (АД &gt; 140/90 м рт.ст.) или легочная гипертензия или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легочное сердце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СОЧЕТАНИЕ 2 СИМПТОМОВ + 2 МАРКЕРА ПОЗВОЛЯЮТ ЗАПОДОЗРИТЬ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НАЛИЧИЕ ДЫХАТЕЛЬНОГО РАССТРОЙСТВА</a:t>
            </a:r>
          </a:p>
          <a:p>
            <a:pPr marL="0" indent="0"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Объективная верификация – полисомнография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1" name="Rectangle 5"/>
          <p:cNvSpPr>
            <a:spLocks noChangeArrowheads="1"/>
          </p:cNvSpPr>
          <p:nvPr/>
        </p:nvSpPr>
        <p:spPr bwMode="auto">
          <a:xfrm>
            <a:off x="250825" y="2419350"/>
            <a:ext cx="539750" cy="5048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2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48132" name="Rectangle 6"/>
          <p:cNvSpPr>
            <a:spLocks noChangeArrowheads="1"/>
          </p:cNvSpPr>
          <p:nvPr/>
        </p:nvSpPr>
        <p:spPr bwMode="auto">
          <a:xfrm>
            <a:off x="250825" y="3355975"/>
            <a:ext cx="539750" cy="5048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+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48133" name="Rectangle 7"/>
          <p:cNvSpPr>
            <a:spLocks noChangeArrowheads="1"/>
          </p:cNvSpPr>
          <p:nvPr/>
        </p:nvSpPr>
        <p:spPr bwMode="auto">
          <a:xfrm>
            <a:off x="250825" y="4292600"/>
            <a:ext cx="539750" cy="5048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2</a:t>
            </a:r>
            <a:endParaRPr lang="ru-RU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smtClean="0">
                <a:latin typeface="Times New Roman" pitchFamily="18" charset="0"/>
                <a:cs typeface="Times New Roman" pitchFamily="18" charset="0"/>
              </a:rPr>
              <a:t>Критерии диагностики СОАГС</a:t>
            </a:r>
          </a:p>
        </p:txBody>
      </p:sp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01725"/>
            <a:ext cx="9144000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>
            <a:lum contrast="100000"/>
          </a:blip>
          <a:srcRect/>
          <a:stretch>
            <a:fillRect/>
          </a:stretch>
        </p:blipFill>
        <p:spPr bwMode="auto">
          <a:xfrm>
            <a:off x="19050" y="-23813"/>
            <a:ext cx="9124950" cy="1127126"/>
          </a:xfrm>
        </p:spPr>
      </p:pic>
      <p:pic>
        <p:nvPicPr>
          <p:cNvPr id="15362" name="Picture 8"/>
          <p:cNvPicPr>
            <a:picLocks noChangeAspect="1" noChangeArrowheads="1"/>
          </p:cNvPicPr>
          <p:nvPr/>
        </p:nvPicPr>
        <p:blipFill>
          <a:blip r:embed="rId3"/>
          <a:srcRect t="38535"/>
          <a:stretch>
            <a:fillRect/>
          </a:stretch>
        </p:blipFill>
        <p:spPr bwMode="auto">
          <a:xfrm>
            <a:off x="611188" y="2492375"/>
            <a:ext cx="79533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8"/>
          <p:cNvPicPr>
            <a:picLocks noChangeAspect="1" noChangeArrowheads="1"/>
          </p:cNvPicPr>
          <p:nvPr/>
        </p:nvPicPr>
        <p:blipFill>
          <a:blip r:embed="rId3"/>
          <a:srcRect b="87952"/>
          <a:stretch>
            <a:fillRect/>
          </a:stretch>
        </p:blipFill>
        <p:spPr bwMode="auto">
          <a:xfrm>
            <a:off x="611188" y="1771650"/>
            <a:ext cx="79533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04800" y="188913"/>
            <a:ext cx="8686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cap="none" smtClean="0">
                <a:solidFill>
                  <a:srgbClr val="02303C"/>
                </a:solidFill>
                <a:effectLst/>
                <a:latin typeface="Franklin Gothic Medium" pitchFamily="34" charset="0"/>
              </a:rPr>
              <a:t>Структура смертности населения РФ от болезней органов дыхания (2015 г.)</a:t>
            </a:r>
          </a:p>
        </p:txBody>
      </p:sp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/>
          <a:srcRect l="-967" t="23514" r="436" b="-2217"/>
          <a:stretch>
            <a:fillRect/>
          </a:stretch>
        </p:blipFill>
        <p:spPr bwMode="auto">
          <a:xfrm>
            <a:off x="1692275" y="1700213"/>
            <a:ext cx="45720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/>
          </p:cNvSpPr>
          <p:nvPr>
            <p:ph type="body" idx="4294967295"/>
          </p:nvPr>
        </p:nvSpPr>
        <p:spPr>
          <a:xfrm>
            <a:off x="6084888" y="1700213"/>
            <a:ext cx="2305050" cy="3313112"/>
          </a:xfrm>
          <a:solidFill>
            <a:schemeClr val="bg1"/>
          </a:solidFill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Blip>
                <a:blip r:embed="rId3"/>
              </a:buBlip>
            </a:pPr>
            <a:endParaRPr lang="ru-RU" sz="2400" b="1" smtClean="0">
              <a:latin typeface="Franklin Gothic Book" pitchFamily="34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Blip>
                <a:blip r:embed="rId3"/>
              </a:buBlip>
            </a:pPr>
            <a:r>
              <a:rPr lang="ru-RU" sz="2400" b="1" smtClean="0">
                <a:latin typeface="Franklin Gothic Book" pitchFamily="34" charset="0"/>
              </a:rPr>
              <a:t>Пневмония</a:t>
            </a:r>
          </a:p>
          <a:p>
            <a:pPr eaLnBrk="1" hangingPunct="1">
              <a:buFont typeface="Wingdings 2" pitchFamily="18" charset="2"/>
              <a:buBlip>
                <a:blip r:embed="rId4"/>
              </a:buBlip>
            </a:pPr>
            <a:r>
              <a:rPr lang="ru-RU" sz="2400" b="1" smtClean="0">
                <a:latin typeface="Franklin Gothic Book" pitchFamily="34" charset="0"/>
              </a:rPr>
              <a:t>ХОБЛ </a:t>
            </a:r>
          </a:p>
          <a:p>
            <a:pPr eaLnBrk="1" hangingPunct="1">
              <a:buFont typeface="Wingdings 2" pitchFamily="18" charset="2"/>
              <a:buBlip>
                <a:blip r:embed="rId5"/>
              </a:buBlip>
            </a:pPr>
            <a:r>
              <a:rPr lang="ru-RU" sz="2400" b="1" smtClean="0">
                <a:latin typeface="Franklin Gothic Book" pitchFamily="34" charset="0"/>
              </a:rPr>
              <a:t>Астма</a:t>
            </a:r>
          </a:p>
          <a:p>
            <a:pPr eaLnBrk="1" hangingPunct="1">
              <a:buFont typeface="Wingdings 2" pitchFamily="18" charset="2"/>
              <a:buBlip>
                <a:blip r:embed="rId6"/>
              </a:buBlip>
            </a:pPr>
            <a:r>
              <a:rPr lang="ru-RU" sz="2400" b="1" smtClean="0">
                <a:latin typeface="Franklin Gothic Book" pitchFamily="34" charset="0"/>
              </a:rPr>
              <a:t>Другие</a:t>
            </a:r>
          </a:p>
          <a:p>
            <a:pPr eaLnBrk="1" hangingPunct="1"/>
            <a:endParaRPr lang="ru-RU" sz="2400" b="1" smtClean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358775"/>
            <a:ext cx="89916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3200" b="1" cap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ЭТИОЛОГИЯ И ПАТОГЕНЕЗ</a:t>
            </a:r>
            <a:r>
              <a:rPr lang="ru-RU" cap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</a:rPr>
              <a:t> </a:t>
            </a:r>
          </a:p>
        </p:txBody>
      </p:sp>
      <p:sp>
        <p:nvSpPr>
          <p:cNvPr id="17410" name="AutoShape 3" descr="&amp;Kcy;&amp;acy;&amp;rcy;&amp;tcy;&amp;icy;&amp;ncy;&amp;kcy;&amp;icy; &amp;pcy;&amp;ocy; &amp;zcy;&amp;acy;&amp;pcy;&amp;rcy;&amp;ocy;&amp;scy;&amp;ucy; &amp;khcy;&amp;ocy;&amp;bcy;&amp;lcy;"/>
          <p:cNvSpPr>
            <a:spLocks noChangeAspect="1" noChangeArrowheads="1"/>
          </p:cNvSpPr>
          <p:nvPr/>
        </p:nvSpPr>
        <p:spPr bwMode="auto">
          <a:xfrm>
            <a:off x="1152525" y="2062163"/>
            <a:ext cx="68389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Arial" charset="0"/>
            </a:endParaRPr>
          </a:p>
        </p:txBody>
      </p:sp>
      <p:sp>
        <p:nvSpPr>
          <p:cNvPr id="17411" name="AutoShape 4" descr="&amp;Kcy;&amp;acy;&amp;rcy;&amp;tcy;&amp;icy;&amp;ncy;&amp;kcy;&amp;icy; &amp;pcy;&amp;ocy; &amp;zcy;&amp;acy;&amp;pcy;&amp;rcy;&amp;ocy;&amp;scy;&amp;ucy; &amp;khcy;&amp;ocy;&amp;bcy;&amp;lcy;"/>
          <p:cNvSpPr>
            <a:spLocks noChangeAspect="1" noChangeArrowheads="1"/>
          </p:cNvSpPr>
          <p:nvPr/>
        </p:nvSpPr>
        <p:spPr bwMode="auto">
          <a:xfrm>
            <a:off x="1152525" y="2062163"/>
            <a:ext cx="68389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Arial" charset="0"/>
            </a:endParaRPr>
          </a:p>
        </p:txBody>
      </p:sp>
      <p:sp>
        <p:nvSpPr>
          <p:cNvPr id="17412" name="AutoShape 5" descr="https://vdoh.site/wp-content/uploads/2017/06/3-8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Arial" charset="0"/>
            </a:endParaRPr>
          </a:p>
        </p:txBody>
      </p:sp>
      <p:sp>
        <p:nvSpPr>
          <p:cNvPr id="17413" name="AutoShape 6" descr="https://vdoh.site/wp-content/uploads/2017/06/3-8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Arial" charset="0"/>
            </a:endParaRPr>
          </a:p>
        </p:txBody>
      </p:sp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3141663"/>
            <a:ext cx="7143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Заголовок 1"/>
          <p:cNvPicPr>
            <a:picLocks noChangeArrowheads="1"/>
          </p:cNvPicPr>
          <p:nvPr/>
        </p:nvPicPr>
        <p:blipFill>
          <a:blip r:embed="rId2">
            <a:lum contrast="90000"/>
          </a:blip>
          <a:srcRect/>
          <a:stretch>
            <a:fillRect/>
          </a:stretch>
        </p:blipFill>
        <p:spPr bwMode="auto">
          <a:xfrm>
            <a:off x="0" y="0"/>
            <a:ext cx="84312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AutoShape 43"/>
          <p:cNvSpPr>
            <a:spLocks noChangeArrowheads="1"/>
          </p:cNvSpPr>
          <p:nvPr/>
        </p:nvSpPr>
        <p:spPr bwMode="auto">
          <a:xfrm>
            <a:off x="0" y="1339296"/>
            <a:ext cx="4614863" cy="5219224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Arial" charset="0"/>
              </a:rPr>
              <a:t>ВНУТРЕННИЕ</a:t>
            </a:r>
          </a:p>
          <a:p>
            <a:r>
              <a:rPr lang="ru-RU" sz="1800" b="1" dirty="0">
                <a:solidFill>
                  <a:schemeClr val="tx2"/>
                </a:solidFill>
                <a:latin typeface="Arial" charset="0"/>
              </a:rPr>
              <a:t>ГЕНЕТИЧЕСКИЕ ФАКТОРЫ</a:t>
            </a:r>
            <a:r>
              <a:rPr lang="ru-RU" sz="18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>
              <a:buClr>
                <a:srgbClr val="02303C"/>
              </a:buClr>
              <a:buFont typeface="Wingdings" pitchFamily="2" charset="2"/>
              <a:buNone/>
            </a:pPr>
            <a:r>
              <a:rPr lang="ru-RU" sz="1800" dirty="0">
                <a:solidFill>
                  <a:srgbClr val="000000"/>
                </a:solidFill>
                <a:latin typeface="Arial" charset="0"/>
              </a:rPr>
              <a:t>(вызывают ХОБЛ у некурящих младше 40 лет)</a:t>
            </a:r>
          </a:p>
          <a:p>
            <a:pPr>
              <a:buClr>
                <a:srgbClr val="02303C"/>
              </a:buClr>
              <a:buFont typeface="Wingdings" pitchFamily="2" charset="2"/>
              <a:buNone/>
            </a:pPr>
            <a:r>
              <a:rPr lang="ru-RU" sz="1800" b="1" dirty="0">
                <a:solidFill>
                  <a:srgbClr val="000000"/>
                </a:solidFill>
                <a:latin typeface="Arial" charset="0"/>
              </a:rPr>
              <a:t>Недостаточность </a:t>
            </a:r>
            <a:r>
              <a:rPr lang="el-GR" sz="1800" b="1" dirty="0">
                <a:solidFill>
                  <a:srgbClr val="000000"/>
                </a:solidFill>
                <a:latin typeface="Arial" charset="0"/>
              </a:rPr>
              <a:t>α</a:t>
            </a:r>
            <a:r>
              <a:rPr lang="ru-RU" sz="1800" b="1" dirty="0">
                <a:solidFill>
                  <a:srgbClr val="000000"/>
                </a:solidFill>
                <a:latin typeface="Arial" charset="0"/>
              </a:rPr>
              <a:t>1-антитрипсина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ru-RU" sz="1800" b="1" dirty="0">
                <a:solidFill>
                  <a:srgbClr val="000000"/>
                </a:solidFill>
                <a:latin typeface="Arial" charset="0"/>
              </a:rPr>
              <a:t>менее 20% от 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ru-RU" sz="1800" b="1" dirty="0">
                <a:solidFill>
                  <a:srgbClr val="000000"/>
                </a:solidFill>
                <a:latin typeface="Arial" charset="0"/>
              </a:rPr>
              <a:t>)</a:t>
            </a:r>
            <a:endParaRPr lang="ru-RU" sz="1800" dirty="0">
              <a:solidFill>
                <a:srgbClr val="000000"/>
              </a:solidFill>
              <a:latin typeface="Arial" charset="0"/>
            </a:endParaRPr>
          </a:p>
          <a:p>
            <a:pPr>
              <a:buClr>
                <a:srgbClr val="02303C"/>
              </a:buClr>
              <a:buFont typeface="Wingdings" pitchFamily="2" charset="2"/>
              <a:buNone/>
            </a:pPr>
            <a:r>
              <a:rPr lang="ru-RU" sz="1800" b="1" dirty="0">
                <a:solidFill>
                  <a:srgbClr val="000000"/>
                </a:solidFill>
                <a:latin typeface="Arial" charset="0"/>
              </a:rPr>
              <a:t>Дефекты:</a:t>
            </a:r>
            <a:r>
              <a:rPr lang="ru-RU" sz="18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>
              <a:buClr>
                <a:srgbClr val="02303C"/>
              </a:buClr>
              <a:buFont typeface="Wingdings" pitchFamily="2" charset="2"/>
              <a:buNone/>
            </a:pPr>
            <a:r>
              <a:rPr lang="ru-RU" sz="1800" dirty="0">
                <a:solidFill>
                  <a:srgbClr val="000000"/>
                </a:solidFill>
                <a:latin typeface="Arial" charset="0"/>
              </a:rPr>
              <a:t>генов ММР12, НН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I</a:t>
            </a:r>
            <a:r>
              <a:rPr lang="ru-RU" sz="1800" dirty="0">
                <a:solidFill>
                  <a:srgbClr val="000000"/>
                </a:solidFill>
                <a:latin typeface="Arial" charset="0"/>
              </a:rPr>
              <a:t>Р, </a:t>
            </a:r>
            <a:r>
              <a:rPr lang="el-GR" sz="1800" dirty="0">
                <a:solidFill>
                  <a:srgbClr val="000000"/>
                </a:solidFill>
                <a:latin typeface="Arial" charset="0"/>
                <a:cs typeface="Arial" charset="0"/>
              </a:rPr>
              <a:t>α</a:t>
            </a:r>
            <a:r>
              <a:rPr lang="ru-RU" sz="1800" dirty="0">
                <a:solidFill>
                  <a:srgbClr val="000000"/>
                </a:solidFill>
                <a:latin typeface="Arial" charset="0"/>
              </a:rPr>
              <a:t>1 </a:t>
            </a:r>
            <a:r>
              <a:rPr lang="ru-RU" sz="1800" dirty="0" err="1">
                <a:solidFill>
                  <a:srgbClr val="000000"/>
                </a:solidFill>
                <a:latin typeface="Arial" charset="0"/>
              </a:rPr>
              <a:t>антихимотрипсина</a:t>
            </a:r>
            <a:r>
              <a:rPr lang="ru-RU" sz="18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a2-</a:t>
            </a:r>
            <a:r>
              <a:rPr lang="ru-RU" sz="1800" dirty="0" err="1">
                <a:solidFill>
                  <a:srgbClr val="000000"/>
                </a:solidFill>
                <a:latin typeface="Arial" charset="0"/>
              </a:rPr>
              <a:t>макроглобулина</a:t>
            </a:r>
            <a:r>
              <a:rPr lang="ru-RU" sz="1800" dirty="0">
                <a:solidFill>
                  <a:srgbClr val="000000"/>
                </a:solidFill>
                <a:latin typeface="Arial" charset="0"/>
              </a:rPr>
              <a:t>, витамин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D-</a:t>
            </a:r>
            <a:r>
              <a:rPr lang="ru-RU" sz="1800" dirty="0">
                <a:solidFill>
                  <a:srgbClr val="000000"/>
                </a:solidFill>
                <a:latin typeface="Arial" charset="0"/>
              </a:rPr>
              <a:t> связывающего белка</a:t>
            </a:r>
          </a:p>
          <a:p>
            <a:pPr>
              <a:buClr>
                <a:srgbClr val="02303C"/>
              </a:buClr>
              <a:buFont typeface="Wingdings" pitchFamily="2" charset="2"/>
              <a:buChar char="ь"/>
            </a:pPr>
            <a:r>
              <a:rPr lang="ru-RU" sz="1800" b="1" dirty="0" smtClean="0">
                <a:solidFill>
                  <a:schemeClr val="tx2"/>
                </a:solidFill>
                <a:latin typeface="Arial" charset="0"/>
              </a:rPr>
              <a:t>ПЕРЕНЕСЕННЫЕ ТЯЖЕЛЫЕ РЕПИРАТОРНЫЕ ИНФЕКЦИИ В ДЕТСКОМ ВОЗРАСТЕ</a:t>
            </a:r>
            <a:endParaRPr lang="ru-RU" sz="1800" b="1" dirty="0">
              <a:solidFill>
                <a:schemeClr val="tx2"/>
              </a:solidFill>
              <a:latin typeface="Arial" charset="0"/>
            </a:endParaRPr>
          </a:p>
          <a:p>
            <a:pPr>
              <a:buClr>
                <a:srgbClr val="02303C"/>
              </a:buClr>
              <a:buFont typeface="Wingdings" pitchFamily="2" charset="2"/>
              <a:buChar char="ь"/>
            </a:pPr>
            <a:r>
              <a:rPr lang="ru-RU" sz="1800" b="1" dirty="0">
                <a:solidFill>
                  <a:schemeClr val="tx2"/>
                </a:solidFill>
                <a:latin typeface="Arial" charset="0"/>
              </a:rPr>
              <a:t>БРОНХИАЛЬНАЯ </a:t>
            </a:r>
            <a:r>
              <a:rPr lang="ru-RU" sz="1800" b="1" dirty="0" smtClean="0">
                <a:solidFill>
                  <a:schemeClr val="tx2"/>
                </a:solidFill>
                <a:latin typeface="Arial" charset="0"/>
              </a:rPr>
              <a:t>ГИПЕРРЕАКТИВНОСТЬ</a:t>
            </a:r>
          </a:p>
          <a:p>
            <a:pPr>
              <a:buClr>
                <a:srgbClr val="02303C"/>
              </a:buClr>
              <a:buFont typeface="Wingdings" pitchFamily="2" charset="2"/>
              <a:buChar char="ь"/>
            </a:pPr>
            <a:r>
              <a:rPr lang="ru-RU" sz="1800" b="1" dirty="0" smtClean="0">
                <a:solidFill>
                  <a:schemeClr val="tx2"/>
                </a:solidFill>
                <a:latin typeface="Arial" charset="0"/>
              </a:rPr>
              <a:t>БА</a:t>
            </a:r>
            <a:endParaRPr lang="ru-RU" sz="18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8435" name="AutoShape 44"/>
          <p:cNvSpPr>
            <a:spLocks noChangeAspect="1" noChangeArrowheads="1"/>
          </p:cNvSpPr>
          <p:nvPr/>
        </p:nvSpPr>
        <p:spPr bwMode="auto">
          <a:xfrm>
            <a:off x="4651375" y="1490663"/>
            <a:ext cx="4522788" cy="49180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800" b="1">
                <a:solidFill>
                  <a:schemeClr val="tx2"/>
                </a:solidFill>
                <a:latin typeface="Arial" charset="0"/>
              </a:rPr>
              <a:t>ВНЕШНИЕ</a:t>
            </a:r>
          </a:p>
          <a:p>
            <a:pPr>
              <a:buClr>
                <a:srgbClr val="02303C"/>
              </a:buClr>
              <a:buFont typeface="Wingdings" pitchFamily="2" charset="2"/>
              <a:buChar char="ь"/>
            </a:pPr>
            <a:r>
              <a:rPr lang="ru-RU" sz="1800" b="1">
                <a:solidFill>
                  <a:schemeClr val="tx2"/>
                </a:solidFill>
                <a:latin typeface="Arial" charset="0"/>
              </a:rPr>
              <a:t>ТАБАКОКУРЕНИЕ </a:t>
            </a:r>
          </a:p>
          <a:p>
            <a:pPr>
              <a:buClr>
                <a:srgbClr val="02303C"/>
              </a:buClr>
              <a:buFont typeface="Wingdings" pitchFamily="2" charset="2"/>
              <a:buChar char="ь"/>
            </a:pPr>
            <a:r>
              <a:rPr lang="ru-RU" sz="1800" b="1">
                <a:solidFill>
                  <a:schemeClr val="tx2"/>
                </a:solidFill>
                <a:latin typeface="Arial" charset="0"/>
              </a:rPr>
              <a:t>ПРОФЕССИОНАЛЬНЫЕ ВРЕДНОСТИ И БИООРГАНИЧЕСКОЕ ТОПЛИВО: </a:t>
            </a:r>
          </a:p>
          <a:p>
            <a:pPr>
              <a:buClr>
                <a:srgbClr val="02303C"/>
              </a:buClr>
              <a:buFont typeface="Wingdings" pitchFamily="2" charset="2"/>
              <a:buChar char="ь"/>
            </a:pPr>
            <a:r>
              <a:rPr lang="ru-RU" sz="1800">
                <a:solidFill>
                  <a:srgbClr val="000000"/>
                </a:solidFill>
                <a:latin typeface="Arial" charset="0"/>
              </a:rPr>
              <a:t>производственная пыль и химикаты </a:t>
            </a:r>
          </a:p>
          <a:p>
            <a:pPr>
              <a:buClr>
                <a:srgbClr val="02303C"/>
              </a:buClr>
              <a:buFont typeface="Wingdings" pitchFamily="2" charset="2"/>
              <a:buChar char="ь"/>
            </a:pPr>
            <a:r>
              <a:rPr lang="ru-RU" sz="1800">
                <a:solidFill>
                  <a:srgbClr val="000000"/>
                </a:solidFill>
                <a:latin typeface="Arial" charset="0"/>
              </a:rPr>
              <a:t>сжигание на открытом огне или в печи древесины, навоза, соломы, угля, особенно в плохо вентилируемых помещениях</a:t>
            </a:r>
          </a:p>
          <a:p>
            <a:pPr>
              <a:buClr>
                <a:srgbClr val="02303C"/>
              </a:buClr>
              <a:buFont typeface="Wingdings" pitchFamily="2" charset="2"/>
              <a:buChar char="ь"/>
            </a:pPr>
            <a:r>
              <a:rPr lang="ru-RU" sz="1800">
                <a:solidFill>
                  <a:srgbClr val="000000"/>
                </a:solidFill>
                <a:latin typeface="Arial" charset="0"/>
              </a:rPr>
              <a:t>Атмосферные поллютанты (диз.топливо, выхлопные газы машин, </a:t>
            </a:r>
          </a:p>
          <a:p>
            <a:pPr>
              <a:buClr>
                <a:srgbClr val="02303C"/>
              </a:buClr>
              <a:buFont typeface="Wingdings" pitchFamily="2" charset="2"/>
              <a:buChar char="ь"/>
            </a:pPr>
            <a:r>
              <a:rPr lang="ru-RU" sz="1800">
                <a:solidFill>
                  <a:srgbClr val="000000"/>
                </a:solidFill>
                <a:latin typeface="Arial" charset="0"/>
              </a:rPr>
              <a:t>Промышленные отходы, почвенная и строительная пыль)</a:t>
            </a:r>
            <a:endParaRPr lang="ru-RU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25" y="476250"/>
            <a:ext cx="2520950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ВОСПАЛЕНИЕ ДЫХАТЕЛЬНЫХ ПУТЕЙ</a:t>
            </a:r>
            <a:endParaRPr lang="ru-RU" sz="2000" b="1">
              <a:solidFill>
                <a:schemeClr val="hlin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13" y="1628775"/>
            <a:ext cx="2951162" cy="2736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ОГРАНИЧЕНИЕ </a:t>
            </a:r>
            <a:r>
              <a:rPr lang="ru-RU" sz="18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ВОЗДУШНОГО </a:t>
            </a:r>
            <a:r>
              <a:rPr lang="ru-RU" sz="1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ПОТОКА И ЛЕГОЧНАЯ ГИПЕРИНФЛЯЦИЯ</a:t>
            </a:r>
            <a:endParaRPr lang="ru-RU" sz="1800" b="1" dirty="0">
              <a:solidFill>
                <a:schemeClr val="hlink"/>
              </a:solidFill>
            </a:endParaRPr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0" y="-100013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ПАТОГЕНЕЗ</a:t>
            </a:r>
          </a:p>
        </p:txBody>
      </p:sp>
      <p:sp>
        <p:nvSpPr>
          <p:cNvPr id="2" name="Прямоугольник 6"/>
          <p:cNvSpPr/>
          <p:nvPr/>
        </p:nvSpPr>
        <p:spPr>
          <a:xfrm>
            <a:off x="34925" y="4437063"/>
            <a:ext cx="3313113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>
                <a:solidFill>
                  <a:schemeClr val="hlink"/>
                </a:solidFill>
                <a:latin typeface="Arial" charset="0"/>
              </a:rPr>
              <a:t>НАРУШЕНИЯ ГАЗООБМЕНА</a:t>
            </a:r>
            <a:r>
              <a:rPr lang="ru-RU" sz="180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3" name="Прямоугольник 6"/>
          <p:cNvSpPr/>
          <p:nvPr/>
        </p:nvSpPr>
        <p:spPr>
          <a:xfrm>
            <a:off x="34925" y="6091238"/>
            <a:ext cx="4105275" cy="722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>
                <a:solidFill>
                  <a:schemeClr val="hlink"/>
                </a:solidFill>
                <a:latin typeface="Arial" charset="0"/>
              </a:rPr>
              <a:t>СИСТЕМНЫЕ ЭФФЕКТЫ</a:t>
            </a:r>
            <a:r>
              <a:rPr lang="ru-RU" sz="180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5" name="Прямоугольник 6"/>
          <p:cNvSpPr/>
          <p:nvPr/>
        </p:nvSpPr>
        <p:spPr>
          <a:xfrm>
            <a:off x="34925" y="5300663"/>
            <a:ext cx="367347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>
                <a:solidFill>
                  <a:schemeClr val="hlink"/>
                </a:solidFill>
                <a:latin typeface="Arial" charset="0"/>
              </a:rPr>
              <a:t>ЛЕГОЧНАЯ ГИПЕРТЕНЗИЯ </a:t>
            </a:r>
          </a:p>
        </p:txBody>
      </p:sp>
      <p:sp>
        <p:nvSpPr>
          <p:cNvPr id="19463" name="AutoShape 25"/>
          <p:cNvSpPr>
            <a:spLocks noChangeArrowheads="1"/>
          </p:cNvSpPr>
          <p:nvPr/>
        </p:nvSpPr>
        <p:spPr bwMode="auto">
          <a:xfrm>
            <a:off x="2555875" y="260350"/>
            <a:ext cx="6599238" cy="1319213"/>
          </a:xfrm>
          <a:prstGeom prst="roundRect">
            <a:avLst>
              <a:gd name="adj" fmla="val 16667"/>
            </a:avLst>
          </a:prstGeom>
          <a:solidFill>
            <a:srgbClr val="FEFEC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ru-RU" sz="1800">
                <a:latin typeface="Arial" charset="0"/>
              </a:rPr>
              <a:t>Повышение количества нейтрофилов, макрофагов и Т-лимфоцитов (особенно CD8+)</a:t>
            </a:r>
          </a:p>
          <a:p>
            <a:pPr>
              <a:buFontTx/>
              <a:buChar char="•"/>
            </a:pPr>
            <a:r>
              <a:rPr lang="ru-RU" sz="1800">
                <a:latin typeface="Arial" charset="0"/>
              </a:rPr>
              <a:t>Оксидативный стресс </a:t>
            </a:r>
          </a:p>
          <a:p>
            <a:pPr>
              <a:buFontTx/>
              <a:buChar char="•"/>
            </a:pPr>
            <a:r>
              <a:rPr lang="ru-RU" sz="1800">
                <a:latin typeface="Arial" charset="0"/>
              </a:rPr>
              <a:t>Дисбаланс системы «протез-антипротеаз»</a:t>
            </a:r>
          </a:p>
        </p:txBody>
      </p:sp>
      <p:sp>
        <p:nvSpPr>
          <p:cNvPr id="19464" name="AutoShape 26"/>
          <p:cNvSpPr>
            <a:spLocks noChangeArrowheads="1"/>
          </p:cNvSpPr>
          <p:nvPr/>
        </p:nvSpPr>
        <p:spPr bwMode="auto">
          <a:xfrm>
            <a:off x="2987675" y="1465382"/>
            <a:ext cx="6173788" cy="3166824"/>
          </a:xfrm>
          <a:prstGeom prst="roundRect">
            <a:avLst>
              <a:gd name="adj" fmla="val 16667"/>
            </a:avLst>
          </a:prstGeom>
          <a:solidFill>
            <a:srgbClr val="FEFEC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800" b="1" dirty="0">
                <a:latin typeface="Arial" charset="0"/>
              </a:rPr>
              <a:t>Необратимые компоненты</a:t>
            </a:r>
          </a:p>
          <a:p>
            <a:pPr>
              <a:buFontTx/>
              <a:buChar char="•"/>
            </a:pPr>
            <a:r>
              <a:rPr lang="ru-RU" sz="1800" dirty="0">
                <a:latin typeface="Arial" charset="0"/>
              </a:rPr>
              <a:t>Фиброз и сужение просвета ДП</a:t>
            </a:r>
          </a:p>
          <a:p>
            <a:pPr>
              <a:buFontTx/>
              <a:buChar char="•"/>
            </a:pPr>
            <a:r>
              <a:rPr lang="ru-RU" sz="1800" dirty="0">
                <a:latin typeface="Arial" charset="0"/>
              </a:rPr>
              <a:t>Потеря эластичной тяги </a:t>
            </a:r>
            <a:r>
              <a:rPr lang="ru-RU" sz="1800" dirty="0" smtClean="0">
                <a:latin typeface="Arial" charset="0"/>
              </a:rPr>
              <a:t>легких (+воздушные ловушки – статическая гиперинфляция)</a:t>
            </a:r>
            <a:endParaRPr lang="ru-RU" sz="1800" dirty="0">
              <a:latin typeface="Arial" charset="0"/>
            </a:endParaRPr>
          </a:p>
          <a:p>
            <a:pPr>
              <a:buFontTx/>
              <a:buChar char="•"/>
            </a:pPr>
            <a:r>
              <a:rPr lang="ru-RU" sz="1800" dirty="0">
                <a:latin typeface="Arial" charset="0"/>
              </a:rPr>
              <a:t>Потеря альвеолярной поддержки просвета МДП</a:t>
            </a:r>
          </a:p>
          <a:p>
            <a:pPr algn="ctr"/>
            <a:r>
              <a:rPr lang="ru-RU" sz="1800" b="1" dirty="0">
                <a:latin typeface="Arial" charset="0"/>
              </a:rPr>
              <a:t>Обратимые компоненты</a:t>
            </a:r>
          </a:p>
          <a:p>
            <a:pPr>
              <a:buFontTx/>
              <a:buChar char="•"/>
            </a:pPr>
            <a:r>
              <a:rPr lang="ru-RU" sz="1800" dirty="0">
                <a:latin typeface="Arial" charset="0"/>
              </a:rPr>
              <a:t>Накопление воспалительных клеток, слизи и экссудата плазмы в бронхах </a:t>
            </a:r>
          </a:p>
          <a:p>
            <a:pPr>
              <a:buFontTx/>
              <a:buChar char="•"/>
            </a:pPr>
            <a:r>
              <a:rPr lang="ru-RU" sz="1800" dirty="0">
                <a:latin typeface="Arial" charset="0"/>
              </a:rPr>
              <a:t>Сокращение гладкой мускулатуры бронхов </a:t>
            </a:r>
          </a:p>
          <a:p>
            <a:pPr>
              <a:buFontTx/>
              <a:buChar char="•"/>
            </a:pPr>
            <a:r>
              <a:rPr lang="ru-RU" sz="1800" dirty="0">
                <a:latin typeface="Arial" charset="0"/>
              </a:rPr>
              <a:t>Динамическая гиперинфляция при физ. нагрузке </a:t>
            </a:r>
          </a:p>
        </p:txBody>
      </p:sp>
      <p:sp>
        <p:nvSpPr>
          <p:cNvPr id="19465" name="AutoShape 27"/>
          <p:cNvSpPr>
            <a:spLocks noChangeArrowheads="1"/>
          </p:cNvSpPr>
          <p:nvPr/>
        </p:nvSpPr>
        <p:spPr bwMode="auto">
          <a:xfrm>
            <a:off x="3376613" y="4662488"/>
            <a:ext cx="5732462" cy="406400"/>
          </a:xfrm>
          <a:prstGeom prst="roundRect">
            <a:avLst>
              <a:gd name="adj" fmla="val 16667"/>
            </a:avLst>
          </a:prstGeom>
          <a:solidFill>
            <a:srgbClr val="FEFEC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>
                <a:latin typeface="Arial" charset="0"/>
              </a:rPr>
              <a:t>Развитие гипоксемии и гиперкапнии </a:t>
            </a:r>
          </a:p>
        </p:txBody>
      </p:sp>
      <p:sp>
        <p:nvSpPr>
          <p:cNvPr id="19466" name="AutoShape 29"/>
          <p:cNvSpPr>
            <a:spLocks noChangeArrowheads="1"/>
          </p:cNvSpPr>
          <p:nvPr/>
        </p:nvSpPr>
        <p:spPr bwMode="auto">
          <a:xfrm>
            <a:off x="3708400" y="5327650"/>
            <a:ext cx="5429250" cy="406400"/>
          </a:xfrm>
          <a:prstGeom prst="roundRect">
            <a:avLst>
              <a:gd name="adj" fmla="val 16667"/>
            </a:avLst>
          </a:prstGeom>
          <a:solidFill>
            <a:srgbClr val="FEFEC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>
                <a:latin typeface="Arial" charset="0"/>
              </a:rPr>
              <a:t>Легочная гипертензия </a:t>
            </a:r>
            <a:r>
              <a:rPr lang="ru-RU" sz="1800">
                <a:latin typeface="Arial" charset="0"/>
                <a:cs typeface="Arial" charset="0"/>
              </a:rPr>
              <a:t>→ Легочное сердце</a:t>
            </a:r>
          </a:p>
        </p:txBody>
      </p:sp>
      <p:sp>
        <p:nvSpPr>
          <p:cNvPr id="19467" name="AutoShape 30"/>
          <p:cNvSpPr>
            <a:spLocks noChangeArrowheads="1"/>
          </p:cNvSpPr>
          <p:nvPr/>
        </p:nvSpPr>
        <p:spPr bwMode="auto">
          <a:xfrm>
            <a:off x="4152900" y="5870575"/>
            <a:ext cx="5019675" cy="1014413"/>
          </a:xfrm>
          <a:prstGeom prst="roundRect">
            <a:avLst>
              <a:gd name="adj" fmla="val 16667"/>
            </a:avLst>
          </a:prstGeom>
          <a:solidFill>
            <a:srgbClr val="FEFEC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>
                <a:latin typeface="Arial" charset="0"/>
              </a:rPr>
              <a:t>Системное воспаление, кахексия, анемия, дисфункция скелетных мышц, остеопороз, сердечно-сосудистые события, депрессия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96863"/>
            <a:ext cx="8229600" cy="796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smtClean="0">
                <a:latin typeface="Times New Roman" pitchFamily="18" charset="0"/>
                <a:cs typeface="Times New Roman" pitchFamily="18" charset="0"/>
              </a:rPr>
              <a:t>Диагностика ХОБЛ</a:t>
            </a:r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0" y="1150938"/>
            <a:ext cx="9139238" cy="406400"/>
          </a:xfrm>
          <a:prstGeom prst="roundRect">
            <a:avLst>
              <a:gd name="adj" fmla="val 16667"/>
            </a:avLst>
          </a:prstGeom>
          <a:solidFill>
            <a:srgbClr val="B9C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800" b="1">
                <a:latin typeface="Arial" charset="0"/>
              </a:rPr>
              <a:t>Жалобы и анамнез</a:t>
            </a:r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0" y="1628775"/>
            <a:ext cx="9109075" cy="709613"/>
          </a:xfrm>
          <a:prstGeom prst="roundRect">
            <a:avLst>
              <a:gd name="adj" fmla="val 16667"/>
            </a:avLst>
          </a:prstGeom>
          <a:solidFill>
            <a:srgbClr val="D9DE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800" b="1">
                <a:latin typeface="Arial" charset="0"/>
              </a:rPr>
              <a:t>Физикальное обследование</a:t>
            </a:r>
            <a:r>
              <a:rPr lang="ru-RU" sz="1800">
                <a:latin typeface="Arial" charset="0"/>
              </a:rPr>
              <a:t> </a:t>
            </a:r>
          </a:p>
          <a:p>
            <a:pPr algn="ctr"/>
            <a:r>
              <a:rPr lang="ru-RU" sz="1800">
                <a:latin typeface="Arial" charset="0"/>
              </a:rPr>
              <a:t>обладает низкой чувствительностью и специфичностью </a:t>
            </a:r>
          </a:p>
        </p:txBody>
      </p:sp>
      <p:pic>
        <p:nvPicPr>
          <p:cNvPr id="49166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7663" y="2359025"/>
            <a:ext cx="60499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  <p:bldP spid="4915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2677</TotalTime>
  <Words>2205</Words>
  <Application>Microsoft Office PowerPoint</Application>
  <PresentationFormat>Экран (4:3)</PresentationFormat>
  <Paragraphs>301</Paragraphs>
  <Slides>36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смертности населения РФ от болезней органов дыхания (2015 г.)</vt:lpstr>
      <vt:lpstr>ЭТИОЛОГИЯ И ПАТОГЕНЕЗ </vt:lpstr>
      <vt:lpstr>Презентация PowerPoint</vt:lpstr>
      <vt:lpstr>Презентация PowerPoint</vt:lpstr>
      <vt:lpstr>Диагностика ХОБЛ</vt:lpstr>
      <vt:lpstr>Диагностика ХОБЛ</vt:lpstr>
      <vt:lpstr>Презентация PowerPoint</vt:lpstr>
      <vt:lpstr>Диагностика ХОБЛ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ХОБЛ</vt:lpstr>
      <vt:lpstr>Фенотипы пациентов с ХОБЛ </vt:lpstr>
      <vt:lpstr>Презентация PowerPoint</vt:lpstr>
      <vt:lpstr>Презентация PowerPoint</vt:lpstr>
      <vt:lpstr>Фенотипы пациентов с ХОБЛ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Постановка диагноза и оценка тяжести ХОБЛ (Gold 2017, 2021)</vt:lpstr>
      <vt:lpstr>Диагностика </vt:lpstr>
      <vt:lpstr>Формулировка диагноза</vt:lpstr>
      <vt:lpstr>Формулировка диагноза</vt:lpstr>
      <vt:lpstr>Оценка анамнеза курения</vt:lpstr>
      <vt:lpstr>Обязательный план обследования при ХОБЛ:</vt:lpstr>
      <vt:lpstr>Обязательный план обследования при ХОБЛ:</vt:lpstr>
      <vt:lpstr>Дифференциальная диагностика ХОБЛ</vt:lpstr>
      <vt:lpstr>Критерии диагностики СОАГС</vt:lpstr>
      <vt:lpstr>Критерии диагностики СОАГС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Хроническая обструктивная болезнь легких</dc:title>
  <dc:creator>Надюха</dc:creator>
  <cp:lastModifiedBy>Алена Латышева</cp:lastModifiedBy>
  <cp:revision>154</cp:revision>
  <dcterms:created xsi:type="dcterms:W3CDTF">2009-03-07T08:09:58Z</dcterms:created>
  <dcterms:modified xsi:type="dcterms:W3CDTF">2021-11-12T01:57:14Z</dcterms:modified>
</cp:coreProperties>
</file>